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1" r:id="rId6"/>
    <p:sldId id="260" r:id="rId7"/>
    <p:sldId id="284" r:id="rId8"/>
    <p:sldId id="262" r:id="rId9"/>
    <p:sldId id="275" r:id="rId10"/>
    <p:sldId id="264" r:id="rId11"/>
    <p:sldId id="265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7" r:id="rId23"/>
    <p:sldId id="279" r:id="rId24"/>
    <p:sldId id="278" r:id="rId25"/>
    <p:sldId id="280" r:id="rId26"/>
    <p:sldId id="281" r:id="rId27"/>
    <p:sldId id="282" r:id="rId28"/>
    <p:sldId id="319" r:id="rId29"/>
    <p:sldId id="320" r:id="rId30"/>
    <p:sldId id="318" r:id="rId31"/>
    <p:sldId id="283" r:id="rId32"/>
    <p:sldId id="276" r:id="rId33"/>
    <p:sldId id="317" r:id="rId34"/>
    <p:sldId id="316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4" r:id="rId54"/>
    <p:sldId id="303" r:id="rId55"/>
    <p:sldId id="305" r:id="rId56"/>
    <p:sldId id="306" r:id="rId57"/>
    <p:sldId id="308" r:id="rId58"/>
    <p:sldId id="307" r:id="rId59"/>
    <p:sldId id="311" r:id="rId60"/>
    <p:sldId id="310" r:id="rId6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 van Dam" initials="AvD" lastIdx="27" clrIdx="0"/>
  <p:cmAuthor id="1" name="Alec" initials="A" lastIdx="19" clrIdx="1"/>
  <p:cmAuthor id="2" name="avd" initials="a" lastIdx="6" clrIdx="2"/>
  <p:cmAuthor id="3" name="avd" initials="avd" lastIdx="5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1" autoAdjust="0"/>
    <p:restoredTop sz="97453" autoAdjust="0"/>
  </p:normalViewPr>
  <p:slideViewPr>
    <p:cSldViewPr>
      <p:cViewPr>
        <p:scale>
          <a:sx n="166" d="100"/>
          <a:sy n="166" d="100"/>
        </p:scale>
        <p:origin x="-72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7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88494-4948-4999-9FAF-3FEFAFBB433F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E7A93-046F-42BE-9F5D-F61F37476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07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05E0A-BFC4-46F2-B382-98BF817ADBE7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B5C6E-BADB-4A70-9D62-4925B413AC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7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45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9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89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15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42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9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6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57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37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00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76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69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71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24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97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81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81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55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64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14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08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607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76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4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01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14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04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89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776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20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89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62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813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563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94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46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025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933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11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60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0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9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40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63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42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361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06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88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276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91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09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688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926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3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58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65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B5C6E-BADB-4A70-9D62-4925B413AC8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4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57200" y="3786188"/>
            <a:ext cx="8242300" cy="51435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1" name="Rectangle 20"/>
          <p:cNvSpPr/>
          <p:nvPr/>
        </p:nvSpPr>
        <p:spPr>
          <a:xfrm>
            <a:off x="457200" y="2736056"/>
            <a:ext cx="8229600" cy="96012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1" y="2736056"/>
            <a:ext cx="8001000" cy="960120"/>
          </a:xfrm>
          <a:prstGeom prst="rect">
            <a:avLst/>
          </a:prstGeom>
        </p:spPr>
        <p:txBody>
          <a:bodyPr anchor="t" anchorCtr="0"/>
          <a:lstStyle>
            <a:lvl1pPr algn="r">
              <a:defRPr sz="32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3786188"/>
            <a:ext cx="8001001" cy="514350"/>
          </a:xfrm>
        </p:spPr>
        <p:txBody>
          <a:bodyPr/>
          <a:lstStyle>
            <a:lvl1pPr marL="0" indent="0" algn="r">
              <a:buNone/>
              <a:defRPr sz="2000" b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153" indent="0" algn="ctr">
              <a:buNone/>
            </a:lvl2pPr>
            <a:lvl3pPr marL="914305" indent="0" algn="ctr">
              <a:buNone/>
            </a:lvl3pPr>
            <a:lvl4pPr marL="1371458" indent="0" algn="ctr">
              <a:buNone/>
            </a:lvl4pPr>
            <a:lvl5pPr marL="1828610" indent="0" algn="ctr">
              <a:buNone/>
            </a:lvl5pPr>
            <a:lvl6pPr marL="2285763" indent="0" algn="ctr">
              <a:buNone/>
            </a:lvl6pPr>
            <a:lvl7pPr marL="2742915" indent="0" algn="ctr">
              <a:buNone/>
            </a:lvl7pPr>
            <a:lvl8pPr marL="3200068" indent="0" algn="ctr">
              <a:buNone/>
            </a:lvl8pPr>
            <a:lvl9pPr marL="365722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32" name="Rectangle 31"/>
          <p:cNvSpPr/>
          <p:nvPr/>
        </p:nvSpPr>
        <p:spPr>
          <a:xfrm>
            <a:off x="4572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" name="Rectangle 1"/>
          <p:cNvSpPr/>
          <p:nvPr/>
        </p:nvSpPr>
        <p:spPr>
          <a:xfrm>
            <a:off x="457200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94A3C582-AC9B-44BD-ACA5-2237A5699F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94A3C582-AC9B-44BD-ACA5-2237A5699F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1"/>
            <a:ext cx="347472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1"/>
            <a:ext cx="1520952" cy="274320"/>
          </a:xfrm>
          <a:prstGeom prst="rect">
            <a:avLst/>
          </a:prstGeom>
        </p:spPr>
        <p:txBody>
          <a:bodyPr/>
          <a:lstStyle/>
          <a:p>
            <a:fld id="{94A3C582-AC9B-44BD-ACA5-2237A5699F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1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1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94A3C582-AC9B-44BD-ACA5-2237A5699F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3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085850"/>
            <a:ext cx="4041777" cy="285750"/>
          </a:xfrm>
          <a:noFill/>
          <a:ln>
            <a:noFill/>
          </a:ln>
        </p:spPr>
        <p:txBody>
          <a:bodyPr lIns="9143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94A3C582-AC9B-44BD-ACA5-2237A5699F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94A3C582-AC9B-44BD-ACA5-2237A5699F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94A3C582-AC9B-44BD-ACA5-2237A5699F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1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1" y="914402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57200" y="4800600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94A3C582-AC9B-44BD-ACA5-2237A5699F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3"/>
            <a:ext cx="8229600" cy="506016"/>
          </a:xfrm>
          <a:prstGeom prst="rect">
            <a:avLst/>
          </a:prstGeom>
          <a:ln>
            <a:noFill/>
          </a:ln>
        </p:spPr>
        <p:txBody>
          <a:bodyPr lIns="274292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76800" y="4764882"/>
            <a:ext cx="1066800" cy="274320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767264"/>
            <a:ext cx="54102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43600" y="4764882"/>
            <a:ext cx="2743200" cy="274320"/>
          </a:xfrm>
          <a:prstGeom prst="rect">
            <a:avLst/>
          </a:prstGeom>
        </p:spPr>
        <p:txBody>
          <a:bodyPr/>
          <a:lstStyle/>
          <a:p>
            <a:fld id="{94A3C582-AC9B-44BD-ACA5-2237A5699F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 userDrawn="1"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28701"/>
            <a:ext cx="8229600" cy="3657600"/>
          </a:xfrm>
          <a:prstGeom prst="rect">
            <a:avLst/>
          </a:prstGeom>
        </p:spPr>
        <p:txBody>
          <a:bodyPr vert="horz" lIns="91430" tIns="45715" rIns="91430" bIns="45715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30" tIns="45715" rIns="91430" bIns="45715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b="1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cs123 	</a:t>
            </a:r>
            <a:r>
              <a:rPr lang="en-US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INTRODUCTION</a:t>
            </a:r>
            <a:r>
              <a:rPr lang="en-US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 TO COMPUTER GRAPHICS</a:t>
            </a:r>
            <a:endParaRPr lang="en-US" kern="1000" spc="1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4800601"/>
            <a:ext cx="1752600" cy="307766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Andries van Dam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457200" y="514351"/>
            <a:ext cx="8229600" cy="45720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endParaRPr kumimoji="0" lang="en-US" b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7467600" y="480060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B4A231A-D8DB-481C-8277-0EE10994C54D}" type="slidenum">
              <a:rPr lang="en-US" smtClean="0"/>
              <a:pPr algn="r"/>
              <a:t>‹#›</a:t>
            </a:fld>
            <a:r>
              <a:rPr lang="en-US" dirty="0" smtClean="0"/>
              <a:t> / 60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292" indent="-274292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583" indent="-274292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875" indent="-228577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166" indent="-228577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58" indent="-228577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750" indent="-182861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610" indent="-182861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472" indent="-182861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332" indent="-182861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DOQkGn9mi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hyperlink" Target="http://www.slate.com/articles/arts/design/2012/12/crazy_looking_keyboards_that_never_caught_on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afms4w-Sso&amp;feature=youtu.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Bu927_ul_X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d6KuiuteI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kydrive.live.com/redir?resid=C44277986A2873F1!4692&amp;authkey=!AFXNJ6tuQtT2U3Q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8.bin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58.png"/><Relationship Id="rId15" Type="http://schemas.openxmlformats.org/officeDocument/2006/relationships/oleObject" Target="../embeddings/oleObject9.bin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utostereoscopy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cm.org/citation.cfm?id=129892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9I0hF0cbw8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feature=player_embedded&amp;v=MqP9CgQeACo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9c6W4CCU9M4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hyperlink" Target="http://www.youtube.com/watch?v=D7TB8b2t3Q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d.com/talks/pranav_mistry_the_thrilling_potential_of_sixthsense_technology.htm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z17lbjOFn8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cs.brown.edu/about.html" TargetMode="External"/><Relationship Id="rId7" Type="http://schemas.openxmlformats.org/officeDocument/2006/relationships/hyperlink" Target="http://www.cs.brown.edu/research/ptc/research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brown.edu/~hays/" TargetMode="External"/><Relationship Id="rId5" Type="http://schemas.openxmlformats.org/officeDocument/2006/relationships/hyperlink" Target="http://cs.brown.edu/courses/cs137/" TargetMode="External"/><Relationship Id="rId4" Type="http://schemas.openxmlformats.org/officeDocument/2006/relationships/hyperlink" Target="http://vis.cs.brown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mpad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2600" y="4856149"/>
            <a:ext cx="14628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 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User Interface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Post-WIMP UI’s </a:t>
            </a:r>
          </a:p>
          <a:p>
            <a:r>
              <a:rPr lang="en-US" dirty="0" smtClean="0"/>
              <a:t>Display and Interaction Devices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228600" y="651590"/>
            <a:ext cx="4038600" cy="4129959"/>
          </a:xfrm>
        </p:spPr>
        <p:txBody>
          <a:bodyPr>
            <a:normAutofit fontScale="92500" lnSpcReduction="10000"/>
          </a:bodyPr>
          <a:lstStyle/>
          <a:p>
            <a:pPr marL="274291" lvl="1" indent="0">
              <a:buNone/>
            </a:pPr>
            <a:endParaRPr lang="zh-TW" altLang="en-US" dirty="0">
              <a:ea typeface="新細明體" pitchFamily="18" charset="-120"/>
            </a:endParaRPr>
          </a:p>
          <a:p>
            <a:r>
              <a:rPr lang="en-US" altLang="zh-TW" sz="1800" i="1" dirty="0">
                <a:ea typeface="新細明體" pitchFamily="18" charset="-120"/>
              </a:rPr>
              <a:t>Push</a:t>
            </a:r>
            <a:r>
              <a:rPr lang="en-US" altLang="zh-TW" sz="1800" dirty="0">
                <a:ea typeface="新細明體" pitchFamily="18" charset="-120"/>
              </a:rPr>
              <a:t> from new technology, from form factors</a:t>
            </a:r>
          </a:p>
          <a:p>
            <a:pPr lvl="1"/>
            <a:r>
              <a:rPr lang="en-US" altLang="zh-TW" sz="1600" dirty="0">
                <a:ea typeface="新細明體" pitchFamily="18" charset="-120"/>
              </a:rPr>
              <a:t>Smart phones, </a:t>
            </a:r>
            <a:r>
              <a:rPr lang="en-US" altLang="zh-TW" sz="1600" dirty="0" smtClean="0">
                <a:ea typeface="新細明體" pitchFamily="18" charset="-120"/>
              </a:rPr>
              <a:t>tablets, Interactive whiteboards, </a:t>
            </a:r>
            <a:r>
              <a:rPr lang="en-US" altLang="zh-TW" sz="1600" dirty="0" err="1" smtClean="0">
                <a:ea typeface="新細明體" pitchFamily="18" charset="-120"/>
              </a:rPr>
              <a:t>wearables</a:t>
            </a:r>
            <a:endParaRPr lang="en-US" altLang="zh-TW" sz="1600" dirty="0" smtClean="0">
              <a:ea typeface="新細明體" pitchFamily="18" charset="-120"/>
            </a:endParaRPr>
          </a:p>
          <a:p>
            <a:pPr lvl="1"/>
            <a:r>
              <a:rPr lang="en-US" altLang="zh-TW" sz="1600" dirty="0" smtClean="0">
                <a:ea typeface="新細明體" pitchFamily="18" charset="-120"/>
              </a:rPr>
              <a:t> Embedded </a:t>
            </a:r>
            <a:r>
              <a:rPr lang="en-US" altLang="zh-TW" sz="1600" dirty="0">
                <a:ea typeface="新細明體" pitchFamily="18" charset="-120"/>
              </a:rPr>
              <a:t>computing, smart </a:t>
            </a:r>
            <a:r>
              <a:rPr lang="en-US" altLang="zh-TW" sz="1600" i="1" dirty="0">
                <a:ea typeface="新細明體" pitchFamily="18" charset="-120"/>
              </a:rPr>
              <a:t>x</a:t>
            </a:r>
          </a:p>
          <a:p>
            <a:r>
              <a:rPr lang="en-US" altLang="zh-TW" sz="1800" i="1" dirty="0">
                <a:ea typeface="新細明體" pitchFamily="18" charset="-120"/>
              </a:rPr>
              <a:t>Pull</a:t>
            </a:r>
            <a:r>
              <a:rPr lang="en-US" altLang="zh-TW" sz="1800" dirty="0">
                <a:ea typeface="新細明體" pitchFamily="18" charset="-120"/>
              </a:rPr>
              <a:t> from new applications that both leverage and drive technology trends</a:t>
            </a:r>
          </a:p>
          <a:p>
            <a:r>
              <a:rPr lang="en-US" altLang="zh-TW" sz="1800" dirty="0">
                <a:ea typeface="新細明體" pitchFamily="18" charset="-120"/>
              </a:rPr>
              <a:t>These interact to raise expectations </a:t>
            </a:r>
            <a:r>
              <a:rPr lang="en-US" altLang="zh-TW" sz="1800" dirty="0" smtClean="0">
                <a:ea typeface="新細明體" pitchFamily="18" charset="-120"/>
              </a:rPr>
              <a:t>continuously</a:t>
            </a:r>
          </a:p>
          <a:p>
            <a:r>
              <a:rPr lang="en-US" altLang="zh-TW" sz="1800" dirty="0" smtClean="0">
                <a:ea typeface="新細明體" pitchFamily="18" charset="-120"/>
              </a:rPr>
              <a:t>Investment picture is still inverted!</a:t>
            </a:r>
          </a:p>
          <a:p>
            <a:r>
              <a:rPr lang="en-US" altLang="zh-TW" sz="1800" dirty="0" smtClean="0">
                <a:ea typeface="新細明體" pitchFamily="18" charset="-120"/>
              </a:rPr>
              <a:t>But  “minimalist GUI” Windows 8 RT is touch-centric</a:t>
            </a:r>
          </a:p>
          <a:p>
            <a:pPr lvl="1"/>
            <a:r>
              <a:rPr lang="en-US" altLang="zh-TW" sz="1400" dirty="0" smtClean="0">
                <a:ea typeface="新細明體" pitchFamily="18" charset="-120"/>
              </a:rPr>
              <a:t>overly focused on slates – bezel gestures inappropriate for large interactive whiteboards</a:t>
            </a:r>
            <a:endParaRPr lang="en-US" altLang="zh-TW" sz="1400" dirty="0"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Post-WIMP World: Push and Pull</a:t>
            </a:r>
            <a:endParaRPr lang="en-US" dirty="0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420" y="1352550"/>
            <a:ext cx="4724721" cy="25414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9000" y="3715678"/>
            <a:ext cx="152400" cy="10098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239000" y="3759819"/>
            <a:ext cx="152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00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>
                <a:ea typeface="新細明體" pitchFamily="18" charset="-120"/>
              </a:rPr>
              <a:t>UI </a:t>
            </a:r>
            <a:r>
              <a:rPr lang="en-US" altLang="zh-TW" dirty="0">
                <a:ea typeface="新細明體" pitchFamily="18" charset="-120"/>
              </a:rPr>
              <a:t>spectrum</a:t>
            </a:r>
          </a:p>
          <a:p>
            <a:pPr lvl="1">
              <a:spcAft>
                <a:spcPts val="600"/>
              </a:spcAft>
            </a:pPr>
            <a:r>
              <a:rPr lang="en-US" altLang="zh-TW" sz="2000" dirty="0">
                <a:ea typeface="新細明體" pitchFamily="18" charset="-120"/>
              </a:rPr>
              <a:t>D</a:t>
            </a:r>
            <a:r>
              <a:rPr lang="en-US" altLang="zh-TW" sz="2000" dirty="0" smtClean="0">
                <a:ea typeface="新細明體" pitchFamily="18" charset="-120"/>
              </a:rPr>
              <a:t>irect </a:t>
            </a:r>
            <a:r>
              <a:rPr lang="en-US" altLang="zh-TW" sz="2000" dirty="0">
                <a:ea typeface="新細明體" pitchFamily="18" charset="-120"/>
              </a:rPr>
              <a:t>control (direct manipulation, drag-and-drop, 2D and 3D widgets)</a:t>
            </a:r>
          </a:p>
          <a:p>
            <a:pPr lvl="1">
              <a:spcAft>
                <a:spcPts val="600"/>
              </a:spcAft>
            </a:pPr>
            <a:r>
              <a:rPr lang="en-US" altLang="zh-TW" sz="2000" dirty="0">
                <a:ea typeface="新細明體" pitchFamily="18" charset="-120"/>
              </a:rPr>
              <a:t>I</a:t>
            </a:r>
            <a:r>
              <a:rPr lang="en-US" altLang="zh-TW" sz="2000" dirty="0" smtClean="0">
                <a:ea typeface="新細明體" pitchFamily="18" charset="-120"/>
              </a:rPr>
              <a:t>ndirect </a:t>
            </a:r>
            <a:r>
              <a:rPr lang="en-US" altLang="zh-TW" sz="2000" dirty="0">
                <a:ea typeface="新細明體" pitchFamily="18" charset="-120"/>
              </a:rPr>
              <a:t>control (agents, social interfaces)</a:t>
            </a:r>
          </a:p>
          <a:p>
            <a:pPr>
              <a:spcAft>
                <a:spcPts val="600"/>
              </a:spcAft>
            </a:pPr>
            <a:r>
              <a:rPr lang="en-US" altLang="zh-TW" dirty="0">
                <a:ea typeface="新細明體" pitchFamily="18" charset="-120"/>
              </a:rPr>
              <a:t>WIMP enhanced by</a:t>
            </a:r>
          </a:p>
          <a:p>
            <a:pPr lvl="1">
              <a:spcAft>
                <a:spcPts val="600"/>
              </a:spcAft>
            </a:pPr>
            <a:r>
              <a:rPr lang="en-US" altLang="zh-TW" sz="2000" dirty="0">
                <a:ea typeface="新細明體" pitchFamily="18" charset="-120"/>
              </a:rPr>
              <a:t>S</a:t>
            </a:r>
            <a:r>
              <a:rPr lang="en-US" altLang="zh-TW" sz="2000" dirty="0" smtClean="0">
                <a:ea typeface="新細明體" pitchFamily="18" charset="-120"/>
              </a:rPr>
              <a:t>peech </a:t>
            </a:r>
            <a:r>
              <a:rPr lang="en-US" altLang="zh-TW" sz="2000" dirty="0">
                <a:ea typeface="新細明體" pitchFamily="18" charset="-120"/>
              </a:rPr>
              <a:t>and gesture recognition, passive sensing (video based)</a:t>
            </a:r>
          </a:p>
          <a:p>
            <a:pPr lvl="1">
              <a:spcAft>
                <a:spcPts val="600"/>
              </a:spcAft>
            </a:pPr>
            <a:r>
              <a:rPr lang="en-US" altLang="zh-TW" sz="2000" dirty="0">
                <a:ea typeface="新細明體" pitchFamily="18" charset="-120"/>
              </a:rPr>
              <a:t>A</a:t>
            </a:r>
            <a:r>
              <a:rPr lang="en-US" altLang="zh-TW" sz="2000" dirty="0" smtClean="0">
                <a:ea typeface="新細明體" pitchFamily="18" charset="-120"/>
              </a:rPr>
              <a:t>gents</a:t>
            </a:r>
            <a:endParaRPr lang="en-US" altLang="zh-TW" sz="2000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From Human Computer Interaction (HCI) to Human </a:t>
            </a:r>
            <a:r>
              <a:rPr lang="en-US" altLang="zh-TW" dirty="0" err="1">
                <a:ea typeface="新細明體" pitchFamily="18" charset="-120"/>
              </a:rPr>
              <a:t>Human</a:t>
            </a:r>
            <a:r>
              <a:rPr lang="en-US" altLang="zh-TW" dirty="0">
                <a:ea typeface="新細明體" pitchFamily="18" charset="-120"/>
              </a:rPr>
              <a:t> Interaction (HHI), from Personal Computing to Collaborative Computing</a:t>
            </a:r>
          </a:p>
          <a:p>
            <a:pPr lvl="1">
              <a:spcAft>
                <a:spcPts val="600"/>
              </a:spcAft>
            </a:pPr>
            <a:r>
              <a:rPr lang="en-US" altLang="zh-TW" sz="2000" dirty="0">
                <a:ea typeface="新細明體" pitchFamily="18" charset="-120"/>
              </a:rPr>
              <a:t>E</a:t>
            </a:r>
            <a:r>
              <a:rPr lang="en-US" altLang="zh-TW" sz="2000" dirty="0" smtClean="0">
                <a:ea typeface="新細明體" pitchFamily="18" charset="-120"/>
              </a:rPr>
              <a:t>ach </a:t>
            </a:r>
            <a:r>
              <a:rPr lang="en-US" altLang="zh-TW" sz="2000" dirty="0">
                <a:ea typeface="新細明體" pitchFamily="18" charset="-120"/>
              </a:rPr>
              <a:t>human typically controls many devices and user interfaces (society of appliances, federation/eco-system of devices, </a:t>
            </a:r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ubiquitous computing (</a:t>
            </a:r>
            <a:r>
              <a:rPr lang="en-US" altLang="zh-TW" sz="2000" dirty="0" err="1">
                <a:solidFill>
                  <a:srgbClr val="FF0000"/>
                </a:solidFill>
                <a:ea typeface="新細明體" pitchFamily="18" charset="-120"/>
              </a:rPr>
              <a:t>ubicomp</a:t>
            </a:r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)</a:t>
            </a:r>
            <a:r>
              <a:rPr lang="en-US" altLang="zh-TW" sz="2000" dirty="0">
                <a:ea typeface="新細明體" pitchFamily="18" charset="-120"/>
              </a:rPr>
              <a:t>…)</a:t>
            </a:r>
          </a:p>
          <a:p>
            <a:pPr lvl="1">
              <a:spcAft>
                <a:spcPts val="600"/>
              </a:spcAft>
            </a:pPr>
            <a:r>
              <a:rPr lang="en-US" altLang="zh-TW" sz="2000" dirty="0">
                <a:ea typeface="新細明體" pitchFamily="18" charset="-120"/>
              </a:rPr>
              <a:t>B</a:t>
            </a:r>
            <a:r>
              <a:rPr lang="en-US" altLang="zh-TW" sz="2000" dirty="0" smtClean="0">
                <a:ea typeface="新細明體" pitchFamily="18" charset="-120"/>
              </a:rPr>
              <a:t>ut </a:t>
            </a:r>
            <a:r>
              <a:rPr lang="en-US" altLang="zh-TW" sz="2000" dirty="0">
                <a:ea typeface="新細明體" pitchFamily="18" charset="-120"/>
              </a:rPr>
              <a:t>most should be part of peripheral (“situational”) awareness, NOT part of our focus</a:t>
            </a:r>
          </a:p>
          <a:p>
            <a:pPr lvl="1">
              <a:spcAft>
                <a:spcPts val="600"/>
              </a:spcAft>
            </a:pPr>
            <a:r>
              <a:rPr lang="en-US" altLang="zh-TW" sz="2000" dirty="0">
                <a:ea typeface="新細明體" pitchFamily="18" charset="-120"/>
              </a:rPr>
              <a:t>S</a:t>
            </a:r>
            <a:r>
              <a:rPr lang="en-US" altLang="zh-TW" sz="2000" dirty="0" smtClean="0">
                <a:ea typeface="新細明體" pitchFamily="18" charset="-120"/>
              </a:rPr>
              <a:t>upport </a:t>
            </a:r>
            <a:r>
              <a:rPr lang="en-US" altLang="zh-TW" sz="2000" dirty="0">
                <a:ea typeface="新細明體" pitchFamily="18" charset="-120"/>
              </a:rPr>
              <a:t>team work (e.g., MMRPG’s): synchronous and asynchronous, co-located and distributed, designed and spontaneously formed (crowd sourcing, Mechanical Turk)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WIMP GUI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dirty="0">
                <a:ea typeface="新細明體" pitchFamily="18" charset="-120"/>
              </a:rPr>
              <a:t>s Will Be Augmented, Not Replaced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04800" y="971550"/>
            <a:ext cx="8610600" cy="3600450"/>
          </a:xfrm>
        </p:spPr>
        <p:txBody>
          <a:bodyPr>
            <a:normAutofit fontScale="77500" lnSpcReduction="20000"/>
          </a:bodyPr>
          <a:lstStyle/>
          <a:p>
            <a:pPr marL="274291" lvl="1" indent="0">
              <a:buNone/>
            </a:pPr>
            <a:endParaRPr lang="zh-TW" altLang="en-US" dirty="0" smtClean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Multiple channels; possibly multiple participants</a:t>
            </a:r>
          </a:p>
          <a:p>
            <a:r>
              <a:rPr lang="en-US" altLang="zh-TW" dirty="0">
                <a:ea typeface="新細明體" pitchFamily="18" charset="-120"/>
              </a:rPr>
              <a:t>High bandwidth, continuous input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Body </a:t>
            </a:r>
            <a:r>
              <a:rPr lang="en-US" altLang="zh-TW" sz="2000" dirty="0">
                <a:ea typeface="新細明體" pitchFamily="18" charset="-120"/>
              </a:rPr>
              <a:t>part tracking (head, hand</a:t>
            </a:r>
            <a:r>
              <a:rPr lang="en-US" altLang="zh-TW" sz="2000" dirty="0">
                <a:latin typeface="Times New Roman" pitchFamily="18" charset="0"/>
                <a:ea typeface="新細明體" pitchFamily="18" charset="-120"/>
              </a:rPr>
              <a:t>…</a:t>
            </a:r>
            <a:r>
              <a:rPr lang="en-US" altLang="zh-TW" sz="2000" dirty="0">
                <a:ea typeface="新細明體" pitchFamily="18" charset="-120"/>
              </a:rPr>
              <a:t>)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Gesture </a:t>
            </a:r>
            <a:r>
              <a:rPr lang="en-US" altLang="zh-TW" sz="2000" dirty="0">
                <a:ea typeface="新細明體" pitchFamily="18" charset="-120"/>
              </a:rPr>
              <a:t>and speech recognition=&gt;probabilistic disambiguation (e.g</a:t>
            </a:r>
            <a:r>
              <a:rPr lang="en-US" altLang="zh-TW" sz="2000" dirty="0" smtClean="0">
                <a:ea typeface="新細明體" pitchFamily="18" charset="-120"/>
              </a:rPr>
              <a:t>., </a:t>
            </a:r>
            <a:r>
              <a:rPr lang="en-US" altLang="zh-TW" sz="2000" dirty="0">
                <a:ea typeface="新細明體" pitchFamily="18" charset="-120"/>
              </a:rPr>
              <a:t>handwriting recognition for pens and fingers, computer-vision based body tracking w/ Kinect and in </a:t>
            </a:r>
            <a:r>
              <a:rPr lang="en-US" altLang="zh-TW" sz="2000" dirty="0" smtClean="0">
                <a:ea typeface="新細明體" pitchFamily="18" charset="-120"/>
              </a:rPr>
              <a:t>IVR</a:t>
            </a:r>
            <a:r>
              <a:rPr lang="en-US" altLang="zh-TW" sz="2000" dirty="0">
                <a:ea typeface="新細明體" pitchFamily="18" charset="-120"/>
              </a:rPr>
              <a:t>)</a:t>
            </a:r>
          </a:p>
          <a:p>
            <a:pPr lvl="1"/>
            <a:r>
              <a:rPr lang="en-US" altLang="zh-TW" sz="2000" dirty="0" smtClean="0">
                <a:solidFill>
                  <a:srgbClr val="FF0000"/>
                </a:solidFill>
                <a:ea typeface="新細明體" pitchFamily="18" charset="-120"/>
              </a:rPr>
              <a:t>Multimodal </a:t>
            </a:r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interfaces</a:t>
            </a:r>
            <a:r>
              <a:rPr lang="en-US" altLang="zh-TW" sz="2000" dirty="0">
                <a:ea typeface="新細明體" pitchFamily="18" charset="-120"/>
              </a:rPr>
              <a:t>: mutually reinforcing parallel channels (e.g., pen/touch + speech)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The latest buzzword:  </a:t>
            </a:r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natural user interfaces </a:t>
            </a:r>
            <a:r>
              <a:rPr lang="en-US" altLang="zh-TW" sz="2000" dirty="0">
                <a:ea typeface="新細明體" pitchFamily="18" charset="-120"/>
              </a:rPr>
              <a:t>(</a:t>
            </a:r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NUI</a:t>
            </a:r>
            <a:r>
              <a:rPr lang="en-US" altLang="zh-TW" sz="2000" dirty="0">
                <a:ea typeface="新細明體" pitchFamily="18" charset="-120"/>
              </a:rPr>
              <a:t>), including agents</a:t>
            </a:r>
          </a:p>
          <a:p>
            <a:pPr lvl="1"/>
            <a:endParaRPr lang="en-US" altLang="zh-TW" sz="1200" dirty="0">
              <a:ea typeface="新細明體" pitchFamily="18" charset="-120"/>
            </a:endParaRPr>
          </a:p>
          <a:p>
            <a:r>
              <a:rPr lang="en-US" altLang="zh-TW" dirty="0">
                <a:ea typeface="新細明體" pitchFamily="18" charset="-120"/>
              </a:rPr>
              <a:t>Autonomous objects in active world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MIT Media Lab</a:t>
            </a:r>
            <a:r>
              <a:rPr lang="en-US" altLang="zh-TW" sz="2000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sz="2000" dirty="0">
                <a:ea typeface="新細明體" pitchFamily="18" charset="-120"/>
              </a:rPr>
              <a:t>s </a:t>
            </a:r>
            <a:r>
              <a:rPr lang="en-US" altLang="zh-TW" sz="2000" dirty="0">
                <a:latin typeface="Times New Roman" pitchFamily="18" charset="0"/>
                <a:ea typeface="新細明體" pitchFamily="18" charset="-120"/>
              </a:rPr>
              <a:t>“</a:t>
            </a:r>
            <a:r>
              <a:rPr lang="en-US" altLang="zh-TW" sz="2000" dirty="0">
                <a:ea typeface="新細明體" pitchFamily="18" charset="-120"/>
              </a:rPr>
              <a:t>Put that there</a:t>
            </a:r>
            <a:r>
              <a:rPr lang="en-US" altLang="zh-TW" sz="2000" dirty="0">
                <a:latin typeface="Times New Roman" pitchFamily="18" charset="0"/>
                <a:ea typeface="新細明體" pitchFamily="18" charset="-120"/>
              </a:rPr>
              <a:t>”</a:t>
            </a:r>
            <a:r>
              <a:rPr lang="en-US" altLang="zh-TW" sz="2000" dirty="0">
                <a:ea typeface="新細明體" pitchFamily="18" charset="-120"/>
              </a:rPr>
              <a:t> from the 80</a:t>
            </a:r>
            <a:r>
              <a:rPr lang="en-US" altLang="zh-TW" sz="2000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sz="2000" dirty="0">
                <a:ea typeface="新細明體" pitchFamily="18" charset="-120"/>
              </a:rPr>
              <a:t>s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First </a:t>
            </a:r>
            <a:r>
              <a:rPr lang="en-US" altLang="zh-TW" sz="2000" dirty="0">
                <a:ea typeface="新細明體" pitchFamily="18" charset="-120"/>
              </a:rPr>
              <a:t>multi-modal UI (gesture + speech)</a:t>
            </a:r>
          </a:p>
          <a:p>
            <a:pPr lvl="1"/>
            <a:r>
              <a:rPr lang="en-US" sz="2000" u="sng" dirty="0">
                <a:hlinkClick r:id="rId3"/>
              </a:rPr>
              <a:t>http://www.youtube.com/watch?v=MDOQkGn9mic</a:t>
            </a:r>
            <a:endParaRPr lang="en-US" sz="2000" dirty="0"/>
          </a:p>
          <a:p>
            <a:pPr lvl="1"/>
            <a:endParaRPr lang="en-US" altLang="zh-TW" sz="2000" dirty="0">
              <a:ea typeface="新細明體" pitchFamily="18" charset="-120"/>
            </a:endParaRPr>
          </a:p>
          <a:p>
            <a:pPr lvl="2">
              <a:buNone/>
            </a:pPr>
            <a:endParaRPr lang="en-US" altLang="zh-TW" sz="1800" dirty="0"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Post-WIMP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3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>
                <a:ea typeface="新細明體" pitchFamily="18" charset="-120"/>
              </a:rPr>
              <a:t>Roadmap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Distinguishing characteristics of devices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Input devices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standard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research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Output devices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video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other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Virtual devices</a:t>
            </a:r>
          </a:p>
          <a:p>
            <a:pPr>
              <a:buNone/>
            </a:pPr>
            <a:r>
              <a:rPr lang="en-US" altLang="zh-TW" sz="2400" dirty="0">
                <a:ea typeface="新細明體" pitchFamily="18" charset="-120"/>
              </a:rPr>
              <a:t>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Display and Interaction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>
                <a:ea typeface="新細明體" pitchFamily="18" charset="-120"/>
              </a:rPr>
              <a:t>Hardware characteristics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Absolute vs. relative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Polled vs. interrupt-driven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Discrete vs. continuous input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Degrees of freedom (DOF)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number </a:t>
            </a:r>
            <a:r>
              <a:rPr lang="en-US" altLang="zh-TW" sz="1800" dirty="0">
                <a:ea typeface="新細明體" pitchFamily="18" charset="-120"/>
              </a:rPr>
              <a:t>of simultaneous, independent data values that arrive in one record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normally </a:t>
            </a:r>
            <a:r>
              <a:rPr lang="en-US" altLang="zh-TW" sz="1800" dirty="0">
                <a:ea typeface="新細明體" pitchFamily="18" charset="-120"/>
              </a:rPr>
              <a:t>1, 2, 3, or 6</a:t>
            </a:r>
          </a:p>
          <a:p>
            <a:r>
              <a:rPr lang="en-US" altLang="zh-TW" dirty="0">
                <a:ea typeface="新細明體" pitchFamily="18" charset="-120"/>
              </a:rPr>
              <a:t>Potential problem areas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Spatial resolution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Registration and calibration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Accuracy and repeatability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Sample frequency (temporal resolution)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Lag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Data synchronization</a:t>
            </a:r>
          </a:p>
          <a:p>
            <a:r>
              <a:rPr lang="en-US" altLang="zh-TW" dirty="0">
                <a:ea typeface="新細明體" pitchFamily="18" charset="-120"/>
              </a:rPr>
              <a:t>Abstractions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Hardware level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Logical level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Input Device Hardware (1/3)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0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360045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Device interface level</a:t>
            </a: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Wired vs. wireless</a:t>
            </a:r>
          </a:p>
          <a:p>
            <a:pPr lvl="1">
              <a:defRPr/>
            </a:pPr>
            <a:r>
              <a:rPr lang="en-US" altLang="zh-TW" dirty="0">
                <a:ea typeface="新細明體" pitchFamily="18" charset="-120"/>
              </a:rPr>
              <a:t>Connection</a:t>
            </a:r>
          </a:p>
          <a:p>
            <a:pPr lvl="2">
              <a:defRPr/>
            </a:pPr>
            <a:r>
              <a:rPr lang="en-US" altLang="zh-TW" sz="1800" dirty="0">
                <a:ea typeface="新細明體" pitchFamily="18" charset="-120"/>
              </a:rPr>
              <a:t>Universal Serial Bus (USB; now v3.0)</a:t>
            </a:r>
          </a:p>
          <a:p>
            <a:pPr lvl="2">
              <a:defRPr/>
            </a:pPr>
            <a:r>
              <a:rPr lang="en-US" altLang="zh-TW" sz="1800" dirty="0">
                <a:ea typeface="新細明體" pitchFamily="18" charset="-120"/>
              </a:rPr>
              <a:t>External </a:t>
            </a:r>
            <a:r>
              <a:rPr lang="en-US" altLang="zh-TW" sz="1800" dirty="0" smtClean="0">
                <a:ea typeface="新細明體" pitchFamily="18" charset="-120"/>
              </a:rPr>
              <a:t>SATA</a:t>
            </a:r>
            <a:endParaRPr lang="en-US" altLang="zh-TW" sz="1800" dirty="0">
              <a:ea typeface="新細明體" pitchFamily="18" charset="-120"/>
            </a:endParaRPr>
          </a:p>
          <a:p>
            <a:pPr lvl="2">
              <a:defRPr/>
            </a:pPr>
            <a:r>
              <a:rPr lang="en-US" altLang="zh-TW" sz="1800" dirty="0">
                <a:ea typeface="新細明體" pitchFamily="18" charset="-120"/>
              </a:rPr>
              <a:t>Bluetooth</a:t>
            </a:r>
          </a:p>
          <a:p>
            <a:pPr lvl="2">
              <a:defRPr/>
            </a:pPr>
            <a:r>
              <a:rPr lang="en-US" altLang="zh-TW" sz="1800" dirty="0" err="1">
                <a:ea typeface="新細明體" pitchFamily="18" charset="-120"/>
              </a:rPr>
              <a:t>WiFi</a:t>
            </a:r>
            <a:r>
              <a:rPr lang="en-US" altLang="zh-TW" sz="1800" dirty="0">
                <a:ea typeface="新細明體" pitchFamily="18" charset="-120"/>
              </a:rPr>
              <a:t> (</a:t>
            </a:r>
            <a:r>
              <a:rPr lang="en-US" sz="1800" dirty="0"/>
              <a:t>IEEE 802.11</a:t>
            </a:r>
            <a:r>
              <a:rPr lang="en-US" sz="1800" dirty="0" smtClean="0"/>
              <a:t>)</a:t>
            </a:r>
            <a:endParaRPr lang="en-US" altLang="zh-TW" sz="1800" dirty="0">
              <a:ea typeface="新細明體" pitchFamily="18" charset="-120"/>
            </a:endParaRPr>
          </a:p>
          <a:p>
            <a:pPr lvl="1">
              <a:defRPr/>
            </a:pPr>
            <a:r>
              <a:rPr lang="en-US" altLang="zh-TW" dirty="0" smtClean="0">
                <a:ea typeface="新細明體" pitchFamily="18" charset="-120"/>
              </a:rPr>
              <a:t>Power source</a:t>
            </a:r>
          </a:p>
          <a:p>
            <a:pPr lvl="2">
              <a:defRPr/>
            </a:pPr>
            <a:r>
              <a:rPr lang="en-US" altLang="zh-TW" sz="1800" dirty="0" smtClean="0">
                <a:ea typeface="新細明體" pitchFamily="18" charset="-120"/>
              </a:rPr>
              <a:t>AC power supply</a:t>
            </a:r>
          </a:p>
          <a:p>
            <a:pPr lvl="2">
              <a:defRPr/>
            </a:pPr>
            <a:r>
              <a:rPr lang="en-US" altLang="zh-TW" sz="1800" dirty="0" smtClean="0">
                <a:ea typeface="新細明體" pitchFamily="18" charset="-120"/>
              </a:rPr>
              <a:t>batteries</a:t>
            </a:r>
          </a:p>
          <a:p>
            <a:pPr lvl="2">
              <a:defRPr/>
            </a:pPr>
            <a:r>
              <a:rPr lang="en-US" altLang="zh-TW" sz="1800" dirty="0" smtClean="0">
                <a:ea typeface="新細明體" pitchFamily="18" charset="-120"/>
              </a:rPr>
              <a:t>mechanical motion, solar</a:t>
            </a:r>
          </a:p>
          <a:p>
            <a:pPr lvl="2">
              <a:defRPr/>
            </a:pPr>
            <a:r>
              <a:rPr lang="en-US" altLang="zh-TW" sz="1800" dirty="0" smtClean="0">
                <a:ea typeface="新細明體" pitchFamily="18" charset="-120"/>
              </a:rPr>
              <a:t>connection to computer</a:t>
            </a:r>
          </a:p>
          <a:p>
            <a:pPr lvl="1">
              <a:defRPr/>
            </a:pPr>
            <a:r>
              <a:rPr lang="en-US" altLang="zh-TW" dirty="0" smtClean="0">
                <a:ea typeface="新細明體" pitchFamily="18" charset="-120"/>
              </a:rPr>
              <a:t>Type of data transferred</a:t>
            </a:r>
          </a:p>
          <a:p>
            <a:pPr lvl="2">
              <a:defRPr/>
            </a:pPr>
            <a:r>
              <a:rPr lang="en-US" altLang="zh-TW" sz="1800" dirty="0" smtClean="0">
                <a:ea typeface="新細明體" pitchFamily="18" charset="-120"/>
              </a:rPr>
              <a:t>binary or text</a:t>
            </a:r>
          </a:p>
          <a:p>
            <a:pPr lvl="2">
              <a:defRPr/>
            </a:pPr>
            <a:r>
              <a:rPr lang="en-US" altLang="zh-TW" sz="1800" dirty="0" smtClean="0">
                <a:ea typeface="新細明體" pitchFamily="18" charset="-120"/>
              </a:rPr>
              <a:t>floating point, integers, text, etc.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Input Device Hardware (2/3)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7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>
                <a:ea typeface="新細明體" pitchFamily="18" charset="-120"/>
              </a:rPr>
              <a:t>Logical level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Divides devices into </a:t>
            </a:r>
            <a:r>
              <a:rPr lang="en-US" altLang="zh-TW" dirty="0">
                <a:solidFill>
                  <a:srgbClr val="FF0000"/>
                </a:solidFill>
                <a:ea typeface="新細明體" pitchFamily="18" charset="-120"/>
              </a:rPr>
              <a:t>task-oriented</a:t>
            </a:r>
            <a:r>
              <a:rPr lang="en-US" altLang="zh-TW" dirty="0">
                <a:ea typeface="新細明體" pitchFamily="18" charset="-120"/>
              </a:rPr>
              <a:t> categories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navigation </a:t>
            </a:r>
            <a:r>
              <a:rPr lang="en-US" altLang="zh-TW" sz="1800" dirty="0">
                <a:ea typeface="新細明體" pitchFamily="18" charset="-120"/>
              </a:rPr>
              <a:t>in a scene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object </a:t>
            </a:r>
            <a:r>
              <a:rPr lang="en-US" altLang="zh-TW" sz="1800" dirty="0">
                <a:ea typeface="新細明體" pitchFamily="18" charset="-120"/>
              </a:rPr>
              <a:t>selection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positioning </a:t>
            </a:r>
            <a:r>
              <a:rPr lang="en-US" altLang="zh-TW" sz="1800" dirty="0">
                <a:ea typeface="新細明體" pitchFamily="18" charset="-120"/>
              </a:rPr>
              <a:t>of an object or camera in 1, 2, 3 or more dimensions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orientation </a:t>
            </a:r>
            <a:r>
              <a:rPr lang="en-US" altLang="zh-TW" sz="1800" dirty="0">
                <a:ea typeface="新細明體" pitchFamily="18" charset="-120"/>
              </a:rPr>
              <a:t>of an object or camera in 1, 2, 3 or more dimensions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text </a:t>
            </a:r>
            <a:r>
              <a:rPr lang="en-US" altLang="zh-TW" sz="1800" dirty="0">
                <a:ea typeface="新細明體" pitchFamily="18" charset="-120"/>
              </a:rPr>
              <a:t>input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scalar </a:t>
            </a:r>
            <a:r>
              <a:rPr lang="en-US" altLang="zh-TW" sz="1800" dirty="0">
                <a:ea typeface="新細明體" pitchFamily="18" charset="-120"/>
              </a:rPr>
              <a:t>value input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ink</a:t>
            </a:r>
            <a:r>
              <a:rPr lang="en-US" altLang="zh-TW" sz="1800" dirty="0">
                <a:ea typeface="新細明體" pitchFamily="18" charset="-120"/>
              </a:rPr>
              <a:t>, i.e. draw a </a:t>
            </a:r>
            <a:r>
              <a:rPr lang="en-US" altLang="zh-TW" sz="1800" dirty="0" smtClean="0">
                <a:ea typeface="新細明體" pitchFamily="18" charset="-120"/>
              </a:rPr>
              <a:t>line, paint a path</a:t>
            </a:r>
            <a:endParaRPr lang="en-US" altLang="zh-TW" sz="1800" dirty="0">
              <a:ea typeface="新細明體" pitchFamily="18" charset="-120"/>
            </a:endParaRP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indication </a:t>
            </a:r>
            <a:r>
              <a:rPr lang="en-US" altLang="zh-TW" sz="1800" dirty="0">
                <a:ea typeface="新細明體" pitchFamily="18" charset="-120"/>
              </a:rPr>
              <a:t>of complex shape contours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Hides hardware issues such as absolute vs. relative values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Can be remapped in software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Logical abstractions easy for WIMP, more difficult for non-WIMP and Immersive VR applications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non-deterministic</a:t>
            </a:r>
            <a:r>
              <a:rPr lang="en-US" altLang="zh-TW" sz="1800" dirty="0">
                <a:ea typeface="新細明體" pitchFamily="18" charset="-120"/>
              </a:rPr>
              <a:t>, noisy input means difficult probabilistic disambiguation, backtracking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mapping </a:t>
            </a:r>
            <a:r>
              <a:rPr lang="en-US" altLang="zh-TW" sz="1800" dirty="0">
                <a:ea typeface="新細明體" pitchFamily="18" charset="-120"/>
              </a:rPr>
              <a:t>from </a:t>
            </a:r>
            <a:r>
              <a:rPr lang="en-US" altLang="zh-TW" sz="1800" i="1" dirty="0">
                <a:ea typeface="新細明體" pitchFamily="18" charset="-120"/>
              </a:rPr>
              <a:t>n</a:t>
            </a:r>
            <a:r>
              <a:rPr lang="en-US" altLang="zh-TW" sz="1800" dirty="0">
                <a:ea typeface="新細明體" pitchFamily="18" charset="-120"/>
              </a:rPr>
              <a:t> </a:t>
            </a:r>
            <a:r>
              <a:rPr lang="en-US" altLang="zh-TW" sz="1800" dirty="0" err="1">
                <a:ea typeface="新細明體" pitchFamily="18" charset="-120"/>
              </a:rPr>
              <a:t>DoF</a:t>
            </a:r>
            <a:r>
              <a:rPr lang="en-US" altLang="zh-TW" sz="1800" dirty="0">
                <a:ea typeface="新細明體" pitchFamily="18" charset="-120"/>
              </a:rPr>
              <a:t> devices to 2D or 3D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especially </a:t>
            </a:r>
            <a:r>
              <a:rPr lang="en-US" altLang="zh-TW" sz="1800" dirty="0">
                <a:ea typeface="新細明體" pitchFamily="18" charset="-120"/>
              </a:rPr>
              <a:t>non-trivial for gesture recognition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Input Device Hardware (3/3</a:t>
            </a:r>
            <a:r>
              <a:rPr lang="en-US" altLang="zh-TW" dirty="0" smtClean="0">
                <a:ea typeface="新細明體" pitchFamily="18" charset="-12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756528" y="3267496"/>
            <a:ext cx="3889882" cy="1198663"/>
            <a:chOff x="3796785" y="3267496"/>
            <a:chExt cx="3889882" cy="119866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785" y="3267496"/>
              <a:ext cx="3889882" cy="95244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648200" y="4158382"/>
              <a:ext cx="1957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Dvorak layout keyboard</a:t>
              </a:r>
              <a:endParaRPr lang="en-US" sz="1400" dirty="0"/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269174" y="1047750"/>
            <a:ext cx="8229600" cy="360045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2800" dirty="0">
                <a:ea typeface="新細明體" pitchFamily="18" charset="-120"/>
              </a:rPr>
              <a:t>Commonly used today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Mouse-like </a:t>
            </a:r>
            <a:r>
              <a:rPr lang="en-US" altLang="zh-TW" sz="2000" dirty="0" smtClean="0">
                <a:ea typeface="新細明體" pitchFamily="18" charset="-120"/>
              </a:rPr>
              <a:t>devices</a:t>
            </a:r>
            <a:endParaRPr lang="en-US" altLang="zh-TW" sz="2000" dirty="0">
              <a:ea typeface="新細明體" pitchFamily="18" charset="-120"/>
            </a:endParaRPr>
          </a:p>
          <a:p>
            <a:pPr lvl="2"/>
            <a:r>
              <a:rPr lang="en-US" altLang="zh-TW" sz="2000" dirty="0" smtClean="0">
                <a:ea typeface="新細明體" pitchFamily="18" charset="-120"/>
              </a:rPr>
              <a:t>mouse</a:t>
            </a:r>
            <a:endParaRPr lang="en-US" altLang="zh-TW" sz="2000" dirty="0">
              <a:ea typeface="新細明體" pitchFamily="18" charset="-120"/>
            </a:endParaRPr>
          </a:p>
          <a:p>
            <a:pPr lvl="2"/>
            <a:r>
              <a:rPr lang="en-US" altLang="zh-TW" sz="2000" dirty="0">
                <a:ea typeface="新細明體" pitchFamily="18" charset="-120"/>
              </a:rPr>
              <a:t>wheel mouse (up to 2 wheels offer extra DOF)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trackball</a:t>
            </a:r>
          </a:p>
          <a:p>
            <a:pPr lvl="2"/>
            <a:r>
              <a:rPr lang="en-US" altLang="zh-TW" sz="2000" dirty="0" err="1">
                <a:ea typeface="新細明體" pitchFamily="18" charset="-120"/>
              </a:rPr>
              <a:t>trackpad</a:t>
            </a:r>
            <a:endParaRPr lang="en-US" altLang="zh-TW" sz="2000" dirty="0">
              <a:ea typeface="新細明體" pitchFamily="18" charset="-120"/>
            </a:endParaRPr>
          </a:p>
          <a:p>
            <a:pPr lvl="2"/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switch </a:t>
            </a:r>
            <a:r>
              <a:rPr lang="en-US" altLang="zh-TW" sz="2000" dirty="0" smtClean="0">
                <a:solidFill>
                  <a:srgbClr val="FF0000"/>
                </a:solidFill>
                <a:ea typeface="新細明體" pitchFamily="18" charset="-120"/>
              </a:rPr>
              <a:t>between them to </a:t>
            </a:r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avoid RSI!</a:t>
            </a:r>
            <a:endParaRPr lang="en-US" altLang="zh-TW" sz="1800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</a:rPr>
              <a:t>Keyboards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QWERTY, Dvorak, </a:t>
            </a:r>
            <a:r>
              <a:rPr lang="en-US" altLang="zh-TW" sz="2000" dirty="0" smtClean="0">
                <a:ea typeface="新細明體" pitchFamily="18" charset="-120"/>
              </a:rPr>
              <a:t>Kinesis</a:t>
            </a:r>
            <a:endParaRPr lang="en-US" altLang="zh-TW" sz="2000" dirty="0">
              <a:ea typeface="新細明體" pitchFamily="18" charset="-120"/>
            </a:endParaRPr>
          </a:p>
          <a:p>
            <a:pPr lvl="2"/>
            <a:r>
              <a:rPr lang="en-US" altLang="zh-TW" sz="2000" dirty="0">
                <a:ea typeface="新細明體" pitchFamily="18" charset="-120"/>
              </a:rPr>
              <a:t>one handed vs. two handed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standard vs. ergonomic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chording </a:t>
            </a:r>
            <a:r>
              <a:rPr lang="en-US" altLang="zh-TW" sz="2000" dirty="0" smtClean="0">
                <a:ea typeface="新細明體" pitchFamily="18" charset="-120"/>
              </a:rPr>
              <a:t>keyboards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Traditional Input Devices (1/4)</a:t>
            </a:r>
            <a:endParaRPr lang="en-US" dirty="0"/>
          </a:p>
        </p:txBody>
      </p:sp>
      <p:sp>
        <p:nvSpPr>
          <p:cNvPr id="5" name="AutoShape 2" descr="data:image/jpeg;base64,/9j/4AAQSkZJRgABAQAAAQABAAD/2wCEAAkGBhISEBQUExQUFRQUFBUUFRgYFxQUFRUVGBcVFRUVFRYXHSYeFxkjGhgUHy8gIycpLCwsGB4xNTAqNSYrLCkBCQoKDgwOFA8PFCkYFBwpKSkqKSkpLCkpKSkpMCksKSkpKSkpKSkpKTUsLCkpKSopKTU1KSkpKTUpKSkpKSkpLP/AABEIAOsA1gMBIgACEQEDEQH/xAAcAAEAAQUBAQAAAAAAAAAAAAAABgIDBAUHCAH/xABFEAABAwIDBQUEBggEBgMAAAABAAIDBBESITEFBgdBURMiYXGBMlKRoSMzQmKx8BQkQ3KCksHRCFOi4WOTsrPC0hUXRP/EABgBAQEBAQEAAAAAAAAAAAAAAAABAgME/8QAHREBAQEAAwEAAwAAAAAAAAAAAAERAhIxIQNBof/aAAwDAQACEQMRAD8A7iiIgIiICIiAiIgIiICIiAiIgIiICIiAiIgIiICIiAiIgIiICIiAiIgIiICIiAiIgIiICIiAiIgIiICIiAiIgIiICIiAiIgIiICIiAiIgIiICIiAiIgIiICIiAiIgIiICIiAiIgIiICIiAiIgIiICItPtLfGhpyRLUwtcM8OIOf/ACNu75INwrFXWsiaXPNgPAknyaMyfABQqs4y0DTZglk8QzA3zOOx+SgW0eLde+dz4xTiPF3GOY55wdHPuMzrkBrzVwT+TjHQCTDact0MnZ2aP4Scf+lTDZ204p4xJE8PY4XBC5HtbaWzdp0nbF8FFXMGbZJGMbKR9nE4gPaeTtW5X5gx7c7fR1IXML5GwStdcsAMkLyMpIw7LW12nI66jO4mvQ6LzSziLtN17VszgL976FgsDYEgDuE62OXQlUs4jbRIuK2UjwLf7KYa9MIvNA4kbUGlbKP4YXf9TCs2n4wbUYM5mv8AF8Uf/gGphr0Ui4bQceqttu2ggl6lpfCbeuNSvZfHWgkymZNAepb2rPjFd3xaExXR0WDsnbtPVMx080czRkSxzXWOtnW9k6ZFZygIiICIiAiIgIiICIiAi0u8m9MdGy5a+WQjuxstiPiS4hrR4k+V1xXfDebatXiEjJY4Tf6OMHs8OeT3N9vLXEbeAQda27xMoKW7TL2sguMEVpCCORdfC0+BN1Atscb6h9xTwsiHvPvI/wCAs0H4rlnaOHT8+IVTajrl+Hx/utZEbzam9VXU/XVErwbgtxYWEHqxtm/JatvgqFUAtIrC+2VIX2yIOCtkq5hXwsQYj6YXu27XciPzl6K3HTuDrlxdl0/3Wb2aGFRWKQqCFlOiVBjQYpC+LJMaoLEUo6ySGQSRPfHI3R7HFrh4XGo8Dkei6zuVxvN2w7RtnYCoaAB5zsGn7zRbPMAZrkhavhCmGvXkUrXNDmkOa4Aggggg5ggjUKteceHPEeTZrxFJifRuObNXQk6viHS+ZZzzIz19EUVbHNG2SJwfG9oc1zTcOadCCsqvIiICIiAiIgIiIOObxbxQtrpmzSNa9sjg4HHZvNoLi3CBgwnVb3Z4BAI0OYI5+R5q3xc3DdUNFVTsLpmDDKxtryRjRwHN7OmpBIzIAXM9196JKKTA4OMN+/GQQ5hOrmg5tPMt5+eamLrqm0N1aaqH0sYJ99vdkH8Q18jcKCbw8J54gX0954xmQBaZoy1YMpOZ7mfIMK6dsurZKxr43BzHi7SNCPzy5LlW1+KW0I9oTGHA6KGR8TqcjMNjeWl5+1c2viaSBfMZJNKh5hfGbWtYkEHS4NiOrSNLcuYV+mla44T3XcgdD+67Q+WR8F0+h25srbrQ1/6vWEAZ4Q9xAJs13sztGeXtDP2dVDd6tw56P61ofEbASNzjcSbAG+bHHLuu6gAuW5WLGAKJVChWHTV0kWX1jB9lx77f3XHXyd8QpDs2qhmHcOY9ppye395vL8FuMtZ+gFfP0EqStowqhRBXBF/0AoaIqUHZ4VDtnqYair6RWX0qlMmzliSbPTDUcMPgrToVvpaFYklIpi607o1bLFspKdY74VFYTmqY8NuI7tmy9lMS6jkddwzJhcdZWDm33mjzGeToo6NWXxqVXrqnqGSMa9jmvY9oc1zSHNc0i4c0jIgjmri4Fwq4mfoThSVTv1Vxsx5//O4nQn/KJ/lOel7d8BWVfUREBERAREQFDt7NyIKhpxsuLGz25SR+R5t8DcdQpiiDgkFTVbFnwOHa0zzcWyB6uZf2JBzbofmLu+G57K5zNpUI7cgsdPACWOlwWuWFpDmTAZEamwIucndU3n3XjqIXsc27HagasPJ7OhH5yXFY5arZNUQDlz1McrOTrfkg3F+r0QR9Wx7ndsxzHhx70fcdcO9mRjsrj3vaBAvfVdP3e4ximpaWGqikqGvZJ2sjnBzsGN4jbYi0rgwNvcg2I1KzNo7K2btsjvClri0OuACZBa2YNhMBbUEOFhfK14Jvxu3UbNqHNDHupcETWOe3FDLaNgdiAyY/GHcw7pkg6RtDcClr4hU7MlZZ37Mk4L82j7UTtO64EC1rN1XOdo7JlglwysfFK3S/deNM2uGTm6Zglp0zVqhrHUVUTQVTWPGHLEHwzDk3FnfUjC65B0PNdP2VxCpK9gptqQCGU5Nc76lzs845R9U7zI1ABJV2ogmzt6HssJhiHvtHe/iYNfNvwCk9HWskaHMcHNOYINx8lVvNwmmjvJRnt2a9mS0StBJ9k5NeBlkbGw1cVAWPfE82xRvB7wILTfI2kY7na2ovZanJmx0dpCrwBRPZu9IyEvdPvD2T5+765eKk1JLjF22OnNov0AB9o5aBaZXTArL6QLLeC02cLH86HQ819ug1UtAsGeg8FIixWZKcKiKT0KwJaNS6aiusCehsoqJy0yxJIlJqmhWpqKVTF1pJ4l0nhVxV/RQyjrHfq/swzE37HpHJf9lyDvs5A93NsDlhWvmiss2NR7Ca4EXGYOYX1cW4Hb8vx/8Ax87rtwl1KTq3Dm+G/MW7zRywuGlgO0rKiIiAiIgIiIChm/257amE4QA8XMZ0wv8AdP3XaeBseimapljDgQdCg8pbQoXtcB7LmPzDr3aQbHTNrmm9iDdSnYvFKeFvZ1DRVQeye0IEgb0c5wwvy5SW6YnKRcUd2uzd+kNGRIZLYfat3JPUZH0XOZoRrzGhacLhbTMagX0II8Fr1nxLJt2dh7SP6tKaKocPqnANBJF7di82Oh+rdbVYFTwz2tA0tYIauM3AAeAQ3Oxc2bDcad27vA81BarZgAw9o4Mvezm3t5YTb5Bb/Z/ECrpjaGY4Box/fZbQDCfZH7tlMV1fhZRbRghlZWMEcYLewZiDywWOMCznYY/Zs0nLO2VlIN4N16Wtb9NGMQFmyN7sjeeThqMhkbg8wuc7I44tyFTA5ugxxHEPEljjcDyJKnGx99aSq+pmY4+7fC8ebHWd8llpzfeThzU0l3svUQD7TB9I0ffjGZytm34NCSU8MdP+kUk4LRhvE5wJJOXdAzB10XXTUdCodvRuRBUEyM+hm1xtHdeeXaM0doM8jlqscpyt42csz+pjS0W+DiBFUNIJFmtkGYvnijeRmbXtf4KR0exXyw9rCQ/qzLEMzYX5uAGYsNRa6g+8e1Jmwinq4G4y4Bk4JLCBrbLUjkbHI5c1lYamhjE0UrpYHANL2ktcLjS98x5n4Jx/NmT8k68rcn7lZxv2y8lcDlpafbLJu+ywBtkMrEAA3FhYnX1WcyoXpYZTmq06C6+tkVzFkg11TSjotPV0KkskSwKiFURCopFramnUtqqRaaspVmxqI5BUyQSsljOGSJ7XsPRzTcenXwuvVG5+9Ee0KOOojyxC0jeccgyew+R06gg815graZbrhxv2/ZlVdxJppDhqGWJt7srR7zefVtxra2LGo9PordPUNkY17HBzHtDmuBu1zSLggjUEK4ooiIgIiICIiDV7f2W2eJzHDuvaWO8joR4g6Lz1tWhfTyvjfkWEtPodfLn6r0vK24I/N+S5hxM2Q0ytkaLdowE+Yy/DCtcWeTk0rA7l+brAqdkCy3FXSEHJYoJGv5/utYmtG/ZRCoFGQfLMeB6qQB4PT/dOwaVMXVWyN+a6msBKZGD7Mt5MvBxOIfFTTZPFSCSzZ2OhcftD6SP1IGIerbDqoI6jCxzSLPVddkqI4amLulksbx4PY4fgVAN4d2JoWHsHPdB7TosRcWkc2j7Y/wBQ+9yjdHVzU78cL3MOpscnfvNOTvUKX7I4hMksyqAjd/mC/Zk/eGrPmMtQs5jWyodS1jmnEx1j11BHQjmFKdk7fEndPdeOXIjmWlXN5t0g+8sA+k1LR7Mo1uOQf8nfNQtknPMEHLkQR+BW5WLHTIqlZTJ1Dtj7axizvaHzHUf2W9hqltlucazZNhP7Jj9TI6zW87EEgk6DRaaKpUu2bvLEYmslDhhAFxcg2yBFswUukaHaWyA33Wtw83Yi5zbB/s3zvy0UarqNTOZ75JHPYS5oyBfhPdyyIdkf9vArCqti3Di51jrkLsGYBDjlhIJBtyHJNHOa6mWiq4OYUy2jS2v+fwUdq4VmxqOhcEuIJY8bPqHXY8/qrj9h2ZMJPunVvQ3HMAdwXjiVpacTSWkEEEGxa4G4cCNCDndemuGm+g2jRNe4jt4rRztHvgZPA91wzHqOSw0lqIiAiIgIiICgnEOPuMPuvcPRzb/0U7XPuJVTZlv+K3/tklWepfHPamEf0C1ctFfwGR8etiOXJbF0343VsyXt63ve/ourm0stIb81aLCtw5gsQLXHrre11bkp/BMNaskr4XLOdS/NWX0vJTFYb2hYE9Nmtq6nKsyU6mLrP3P3mML2wTG8DzhaT+ycchn7hPw10uru/exOykEzRYPOGQfftk7wuAb+I6uUcqabIi3IrpG2oDNsWOV+bjSRyuPVzGh9/Utv6rF+VufY5nFOWkOGozH9lKaStxNBHMAqI3W22XN3PIn+/wDValZqUQ1a3mzamMi7iAW4r3zBBacBDftEOtccwfAqGxTrOhqVplN5NttLCGXGYDebQAACQDoDpbO/PU3109QXZuJJ8TdaaKqV8VKCzXsUbrolIamW60tYEqxH6hi3XDve07N2gyRxPYyfRTjl2bjk+3VjrO8sQ5rV1LVgSsuFitPY7XXFxmDoi5/wV3qNXs8RPN5aQiJ1zmY7fQuPoC2/VhRZV0FERAREQFyLifXd9o6yyH+XC1dZqZgxjnHRrS74C64jxFa7DTvPWQE+Jwu/oVZ6l8Rgzf38l9E359VgtmBPirgcujDPEyrY4fG5WE16vNeqjKaOV187PkdVS16utcgsmn5K1JTLYNaq6ehkmkEUMZklOjRkGg3AfI7SNmuZ6EC5yQaGLYclTMyniH0kxwg8mM+3K7o1rbn4DUhdG4kMjpdmmJuTRG2nYOeGwZ8m3PoVJt1NzY9nxue4iSpkAEklrANGYjjBzDB8SczyA4/xS3sFVU9nGbxQkgHk9+jnDwGgPnyIXK3a6T5EKxLZULrMHjc/O39Fq2i5AGpyC2IdbIaDIeQVg2Ecqy4ZlqWSLJimWkbqKRX+0WrhnWT22SqLssq19Q9XpJVgzyKDCqVgyBZkzliPWWnQuBG0TFtCdp9h9KXEfeZLGGn4SPRbXgFu6XSVFW4dwN/Ro+jiS2SU+mGMerkWVdtREQEREGk3uq8FNb33NZ+Lj8mqJ7V2AKulMeQdk5hPJw08gcx6qVb2sZ2cZkJDRIBf3S4ENJ8L5ebgsKCnLRlmOo/r0UVxGfZs1I9zZovaFjibcWBvdpvmPI+uV1r2yZ+HK+tuV+q9DSQMkbhe1r2nUOAcPgVp6rcCgkNzCGn7jnN+QNvktdmeri7SrrHLq54Y0P8Axf5x/wCqvQ8PKBv7Nzj96R/4AgK9onVyhjufxW02bsqef6qKSTxA7v8AO6zPmur0m7tJGbsgiBHPAC7+Y3K2gksPL5J3OqB7I4ZSusamURt9yLvPOYteVws3K4Ia0nPJwU62fs6no4cMTGxsAuTzNhm573ZuPUuJKje3+JlHSggP7aQZYYyCAdO8/wBkeWZ8FyHe7iNU1t2uOCL/AC2Xw/xHV/rl4BT7V+RJ+JPFISh0FI7unJ8o+0ObY/A+9z5ZZrkznJJJdfYIsWZ9kf6j08up/IC9TMsMR1Ps+A5n108r9VexKhzrlLqi616vMkWKCqg5UbCOdXxULWCRVCZEbB1QsaSVWe1VBegPK2W626k+0agQwC1rGSQi7Ime87qTnZupPQAkZW5+5NRtKbBF3I2kdrMRdkfOwH25LaN8ibBei92N2Kegp2wU7bNGbnHN8j+b5Hc3H4DIAAABS1V3d7YUVHTRU8IOCJuEE2xOOrnusBdziSSepRbFFlRERAREQY20dnsnifFILskaWuFyDY9CMweYI0K5btTadfsjuztNRTDKOpbk4N5CUjJpFtHZHKx5Dra+PYCCCAQciDmCPFByyi4sUjrdpl5tLT8W3C20W/2znft2j1uvm8nBihqbuhxUshvnGAYifvQnK1/dLSeq5xtrgjtKG5i7KpbywO7OQ+bJMh6PKZB0ibf7ZzRc1APk17vwC1dZxZoWeyJZPINaPXG4H5Lie1dj1FMbVEMsOdvpGOa0nwcRhPoVgY/FMhrrG0uM7zcQxRs6FznSm3kMIB+Khm2d96mouJZnub7t7M/kbZp+CjBcqCVpGVNWErGdIqRnkMyrzKcDN2fhy9Tz8kFMUN8zk35ny/usm6qFNI61o5De1rMeQbkBtsswSQBbqOqyBsSo/wAmQam7hhFha5u6wtmEGJdLrPdsKRtu0fDGDa+KRpLQTYuwjW3QHmNLrCqI2tNmvxiwucOEXIBI1INtLgkZZIPl19urYuqw0qCq6+hyu7O2fLO7DBHJM7pGx0lr6Xwg4fM2U82DwT2hPYzdnSsPv/Syf8thw/F4KauOfOksLk2XRNxeEE9WWy1QdBT5ENN2zyjXug/VN+8Ri6DRy6durwroaEh4YZphpLLZzmn7jQMLPMC/iVMVNGLszZcVPE2KFjY42CzWtFgOp8STmScyspEQEREBERAREQEREBERBTJGHCzgCDqCLg+ijW1eGey6i5kpIg4m5dGDC6/XFEWkqTog5dXf4fKBxJjmqYr/AGcTJGjLljbi+LitFUf4cn54K5p6YoCPK5Ep/BduRB5/l4B7RZkySkeOuKVhPS/0Z/FYknBHaoOTIHeU1vxaF6LRB56dwr24bDvZdKoDQYQSQbk2sLlWv/pXa77Ymxfx1BdbX7p/JXopEHnqHgLtLrSNHP6WT8BEtpS/4fKk/WVcDP3Y3yfMuYu4og5TRf4faYW7aqneefZtiiafIODyPipNs3hJsqHP9GbIesznzf6XktHoFMEQW6emZG3CxrWNGgaA0D0CuIiAiIgIiICIiAiIgIiICIiAiIgIiICIiAiIgIiICIiAiIgIiICIiAiIgIiIP//Z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ISEBQUExQUFRQUFBUUFRgYFxQUFRUVGBcVFRUVFRYXHSYeFxkjGhgUHy8gIycpLCwsGB4xNTAqNSYrLCkBCQoKDgwOFA8PFCkYFBwpKSkqKSkpLCkpKSkpMCksKSkpKSkpKSkpKTUsLCkpKSopKTU1KSkpKTUpKSkpKSkpLP/AABEIAOsA1gMBIgACEQEDEQH/xAAcAAEAAQUBAQAAAAAAAAAAAAAABgIDBAUHCAH/xABFEAABAwIDBQUEBggEBgMAAAABAAIDBBESITEFBgdBURMiYXGBMlKRoSMzQmKx8BQkQ3KCksHRCFOi4WOTsrPC0hUXRP/EABgBAQEBAQEAAAAAAAAAAAAAAAABAgME/8QAHREBAQEAAwEAAwAAAAAAAAAAAAERAhIxIQNBof/aAAwDAQACEQMRAD8A7iiIgIiICIiAiIgIiICIiAiIgIiICIiAiIgIiICIiAiIgIiICIiAiIgIiICIiAiIgIiICIiAiIgIiICIiAiIgIiICIiAiIgIiICIiAiIgIiICIiAiIgIiICIiAiIgIiICIiAiIgIiICIiAiIgIiICItPtLfGhpyRLUwtcM8OIOf/ACNu75INwrFXWsiaXPNgPAknyaMyfABQqs4y0DTZglk8QzA3zOOx+SgW0eLde+dz4xTiPF3GOY55wdHPuMzrkBrzVwT+TjHQCTDact0MnZ2aP4Scf+lTDZ204p4xJE8PY4XBC5HtbaWzdp0nbF8FFXMGbZJGMbKR9nE4gPaeTtW5X5gx7c7fR1IXML5GwStdcsAMkLyMpIw7LW12nI66jO4mvQ6LzSziLtN17VszgL976FgsDYEgDuE62OXQlUs4jbRIuK2UjwLf7KYa9MIvNA4kbUGlbKP4YXf9TCs2n4wbUYM5mv8AF8Uf/gGphr0Ui4bQceqttu2ggl6lpfCbeuNSvZfHWgkymZNAepb2rPjFd3xaExXR0WDsnbtPVMx080czRkSxzXWOtnW9k6ZFZygIiICIiAiIgIiICIiAi0u8m9MdGy5a+WQjuxstiPiS4hrR4k+V1xXfDebatXiEjJY4Tf6OMHs8OeT3N9vLXEbeAQda27xMoKW7TL2sguMEVpCCORdfC0+BN1Atscb6h9xTwsiHvPvI/wCAs0H4rlnaOHT8+IVTajrl+Hx/utZEbzam9VXU/XVErwbgtxYWEHqxtm/JatvgqFUAtIrC+2VIX2yIOCtkq5hXwsQYj6YXu27XciPzl6K3HTuDrlxdl0/3Wb2aGFRWKQqCFlOiVBjQYpC+LJMaoLEUo6ySGQSRPfHI3R7HFrh4XGo8Dkei6zuVxvN2w7RtnYCoaAB5zsGn7zRbPMAZrkhavhCmGvXkUrXNDmkOa4Aggggg5ggjUKteceHPEeTZrxFJifRuObNXQk6viHS+ZZzzIz19EUVbHNG2SJwfG9oc1zTcOadCCsqvIiICIiAiIgIiIOObxbxQtrpmzSNa9sjg4HHZvNoLi3CBgwnVb3Z4BAI0OYI5+R5q3xc3DdUNFVTsLpmDDKxtryRjRwHN7OmpBIzIAXM9196JKKTA4OMN+/GQQ5hOrmg5tPMt5+eamLrqm0N1aaqH0sYJ99vdkH8Q18jcKCbw8J54gX0954xmQBaZoy1YMpOZ7mfIMK6dsurZKxr43BzHi7SNCPzy5LlW1+KW0I9oTGHA6KGR8TqcjMNjeWl5+1c2viaSBfMZJNKh5hfGbWtYkEHS4NiOrSNLcuYV+mla44T3XcgdD+67Q+WR8F0+h25srbrQ1/6vWEAZ4Q9xAJs13sztGeXtDP2dVDd6tw56P61ofEbASNzjcSbAG+bHHLuu6gAuW5WLGAKJVChWHTV0kWX1jB9lx77f3XHXyd8QpDs2qhmHcOY9ppye395vL8FuMtZ+gFfP0EqStowqhRBXBF/0AoaIqUHZ4VDtnqYair6RWX0qlMmzliSbPTDUcMPgrToVvpaFYklIpi607o1bLFspKdY74VFYTmqY8NuI7tmy9lMS6jkddwzJhcdZWDm33mjzGeToo6NWXxqVXrqnqGSMa9jmvY9oc1zSHNc0i4c0jIgjmri4Fwq4mfoThSVTv1Vxsx5//O4nQn/KJ/lOel7d8BWVfUREBERAREQFDt7NyIKhpxsuLGz25SR+R5t8DcdQpiiDgkFTVbFnwOHa0zzcWyB6uZf2JBzbofmLu+G57K5zNpUI7cgsdPACWOlwWuWFpDmTAZEamwIucndU3n3XjqIXsc27HagasPJ7OhH5yXFY5arZNUQDlz1McrOTrfkg3F+r0QR9Wx7ndsxzHhx70fcdcO9mRjsrj3vaBAvfVdP3e4ximpaWGqikqGvZJ2sjnBzsGN4jbYi0rgwNvcg2I1KzNo7K2btsjvClri0OuACZBa2YNhMBbUEOFhfK14Jvxu3UbNqHNDHupcETWOe3FDLaNgdiAyY/GHcw7pkg6RtDcClr4hU7MlZZ37Mk4L82j7UTtO64EC1rN1XOdo7JlglwysfFK3S/deNM2uGTm6Zglp0zVqhrHUVUTQVTWPGHLEHwzDk3FnfUjC65B0PNdP2VxCpK9gptqQCGU5Nc76lzs845R9U7zI1ABJV2ogmzt6HssJhiHvtHe/iYNfNvwCk9HWskaHMcHNOYINx8lVvNwmmjvJRnt2a9mS0StBJ9k5NeBlkbGw1cVAWPfE82xRvB7wILTfI2kY7na2ovZanJmx0dpCrwBRPZu9IyEvdPvD2T5+765eKk1JLjF22OnNov0AB9o5aBaZXTArL6QLLeC02cLH86HQ819ug1UtAsGeg8FIixWZKcKiKT0KwJaNS6aiusCehsoqJy0yxJIlJqmhWpqKVTF1pJ4l0nhVxV/RQyjrHfq/swzE37HpHJf9lyDvs5A93NsDlhWvmiss2NR7Ca4EXGYOYX1cW4Hb8vx/8Ax87rtwl1KTq3Dm+G/MW7zRywuGlgO0rKiIiAiIgIiIChm/257amE4QA8XMZ0wv8AdP3XaeBseimapljDgQdCg8pbQoXtcB7LmPzDr3aQbHTNrmm9iDdSnYvFKeFvZ1DRVQeye0IEgb0c5wwvy5SW6YnKRcUd2uzd+kNGRIZLYfat3JPUZH0XOZoRrzGhacLhbTMagX0II8Fr1nxLJt2dh7SP6tKaKocPqnANBJF7di82Oh+rdbVYFTwz2tA0tYIauM3AAeAQ3Oxc2bDcad27vA81BarZgAw9o4Mvezm3t5YTb5Bb/Z/ECrpjaGY4Box/fZbQDCfZH7tlMV1fhZRbRghlZWMEcYLewZiDywWOMCznYY/Zs0nLO2VlIN4N16Wtb9NGMQFmyN7sjeeThqMhkbg8wuc7I44tyFTA5ugxxHEPEljjcDyJKnGx99aSq+pmY4+7fC8ebHWd8llpzfeThzU0l3svUQD7TB9I0ffjGZytm34NCSU8MdP+kUk4LRhvE5wJJOXdAzB10XXTUdCodvRuRBUEyM+hm1xtHdeeXaM0doM8jlqscpyt42csz+pjS0W+DiBFUNIJFmtkGYvnijeRmbXtf4KR0exXyw9rCQ/qzLEMzYX5uAGYsNRa6g+8e1Jmwinq4G4y4Bk4JLCBrbLUjkbHI5c1lYamhjE0UrpYHANL2ktcLjS98x5n4Jx/NmT8k68rcn7lZxv2y8lcDlpafbLJu+ywBtkMrEAA3FhYnX1WcyoXpYZTmq06C6+tkVzFkg11TSjotPV0KkskSwKiFURCopFramnUtqqRaaspVmxqI5BUyQSsljOGSJ7XsPRzTcenXwuvVG5+9Ee0KOOojyxC0jeccgyew+R06gg815graZbrhxv2/ZlVdxJppDhqGWJt7srR7zefVtxra2LGo9PordPUNkY17HBzHtDmuBu1zSLggjUEK4ooiIgIiICIiDV7f2W2eJzHDuvaWO8joR4g6Lz1tWhfTyvjfkWEtPodfLn6r0vK24I/N+S5hxM2Q0ytkaLdowE+Yy/DCtcWeTk0rA7l+brAqdkCy3FXSEHJYoJGv5/utYmtG/ZRCoFGQfLMeB6qQB4PT/dOwaVMXVWyN+a6msBKZGD7Mt5MvBxOIfFTTZPFSCSzZ2OhcftD6SP1IGIerbDqoI6jCxzSLPVddkqI4amLulksbx4PY4fgVAN4d2JoWHsHPdB7TosRcWkc2j7Y/wBQ+9yjdHVzU78cL3MOpscnfvNOTvUKX7I4hMksyqAjd/mC/Zk/eGrPmMtQs5jWyodS1jmnEx1j11BHQjmFKdk7fEndPdeOXIjmWlXN5t0g+8sA+k1LR7Mo1uOQf8nfNQtknPMEHLkQR+BW5WLHTIqlZTJ1Dtj7axizvaHzHUf2W9hqltlucazZNhP7Jj9TI6zW87EEgk6DRaaKpUu2bvLEYmslDhhAFxcg2yBFswUukaHaWyA33Wtw83Yi5zbB/s3zvy0UarqNTOZ75JHPYS5oyBfhPdyyIdkf9vArCqti3Di51jrkLsGYBDjlhIJBtyHJNHOa6mWiq4OYUy2jS2v+fwUdq4VmxqOhcEuIJY8bPqHXY8/qrj9h2ZMJPunVvQ3HMAdwXjiVpacTSWkEEEGxa4G4cCNCDndemuGm+g2jRNe4jt4rRztHvgZPA91wzHqOSw0lqIiAiIgIiICgnEOPuMPuvcPRzb/0U7XPuJVTZlv+K3/tklWepfHPamEf0C1ctFfwGR8etiOXJbF0343VsyXt63ve/ourm0stIb81aLCtw5gsQLXHrre11bkp/BMNaskr4XLOdS/NWX0vJTFYb2hYE9Nmtq6nKsyU6mLrP3P3mML2wTG8DzhaT+ycchn7hPw10uru/exOykEzRYPOGQfftk7wuAb+I6uUcqabIi3IrpG2oDNsWOV+bjSRyuPVzGh9/Utv6rF+VufY5nFOWkOGozH9lKaStxNBHMAqI3W22XN3PIn+/wDValZqUQ1a3mzamMi7iAW4r3zBBacBDftEOtccwfAqGxTrOhqVplN5NttLCGXGYDebQAACQDoDpbO/PU3109QXZuJJ8TdaaKqV8VKCzXsUbrolIamW60tYEqxH6hi3XDve07N2gyRxPYyfRTjl2bjk+3VjrO8sQ5rV1LVgSsuFitPY7XXFxmDoi5/wV3qNXs8RPN5aQiJ1zmY7fQuPoC2/VhRZV0FERAREQFyLifXd9o6yyH+XC1dZqZgxjnHRrS74C64jxFa7DTvPWQE+Jwu/oVZ6l8Rgzf38l9E359VgtmBPirgcujDPEyrY4fG5WE16vNeqjKaOV187PkdVS16utcgsmn5K1JTLYNaq6ehkmkEUMZklOjRkGg3AfI7SNmuZ6EC5yQaGLYclTMyniH0kxwg8mM+3K7o1rbn4DUhdG4kMjpdmmJuTRG2nYOeGwZ8m3PoVJt1NzY9nxue4iSpkAEklrANGYjjBzDB8SczyA4/xS3sFVU9nGbxQkgHk9+jnDwGgPnyIXK3a6T5EKxLZULrMHjc/O39Fq2i5AGpyC2IdbIaDIeQVg2Ecqy4ZlqWSLJimWkbqKRX+0WrhnWT22SqLssq19Q9XpJVgzyKDCqVgyBZkzliPWWnQuBG0TFtCdp9h9KXEfeZLGGn4SPRbXgFu6XSVFW4dwN/Ro+jiS2SU+mGMerkWVdtREQEREGk3uq8FNb33NZ+Lj8mqJ7V2AKulMeQdk5hPJw08gcx6qVb2sZ2cZkJDRIBf3S4ENJ8L5ebgsKCnLRlmOo/r0UVxGfZs1I9zZovaFjibcWBvdpvmPI+uV1r2yZ+HK+tuV+q9DSQMkbhe1r2nUOAcPgVp6rcCgkNzCGn7jnN+QNvktdmeri7SrrHLq54Y0P8Axf5x/wCqvQ8PKBv7Nzj96R/4AgK9onVyhjufxW02bsqef6qKSTxA7v8AO6zPmur0m7tJGbsgiBHPAC7+Y3K2gksPL5J3OqB7I4ZSusamURt9yLvPOYteVws3K4Ia0nPJwU62fs6no4cMTGxsAuTzNhm573ZuPUuJKje3+JlHSggP7aQZYYyCAdO8/wBkeWZ8FyHe7iNU1t2uOCL/AC2Xw/xHV/rl4BT7V+RJ+JPFISh0FI7unJ8o+0ObY/A+9z5ZZrkznJJJdfYIsWZ9kf6j08up/IC9TMsMR1Ps+A5n108r9VexKhzrlLqi616vMkWKCqg5UbCOdXxULWCRVCZEbB1QsaSVWe1VBegPK2W626k+0agQwC1rGSQi7Ime87qTnZupPQAkZW5+5NRtKbBF3I2kdrMRdkfOwH25LaN8ibBei92N2Kegp2wU7bNGbnHN8j+b5Hc3H4DIAAABS1V3d7YUVHTRU8IOCJuEE2xOOrnusBdziSSepRbFFlRERAREQY20dnsnifFILskaWuFyDY9CMweYI0K5btTadfsjuztNRTDKOpbk4N5CUjJpFtHZHKx5Dra+PYCCCAQciDmCPFByyi4sUjrdpl5tLT8W3C20W/2znft2j1uvm8nBihqbuhxUshvnGAYifvQnK1/dLSeq5xtrgjtKG5i7KpbywO7OQ+bJMh6PKZB0ibf7ZzRc1APk17vwC1dZxZoWeyJZPINaPXG4H5Lie1dj1FMbVEMsOdvpGOa0nwcRhPoVgY/FMhrrG0uM7zcQxRs6FznSm3kMIB+Khm2d96mouJZnub7t7M/kbZp+CjBcqCVpGVNWErGdIqRnkMyrzKcDN2fhy9Tz8kFMUN8zk35ny/usm6qFNI61o5De1rMeQbkBtsswSQBbqOqyBsSo/wAmQam7hhFha5u6wtmEGJdLrPdsKRtu0fDGDa+KRpLQTYuwjW3QHmNLrCqI2tNmvxiwucOEXIBI1INtLgkZZIPl19urYuqw0qCq6+hyu7O2fLO7DBHJM7pGx0lr6Xwg4fM2U82DwT2hPYzdnSsPv/Syf8thw/F4KauOfOksLk2XRNxeEE9WWy1QdBT5ENN2zyjXug/VN+8Ri6DRy6durwroaEh4YZphpLLZzmn7jQMLPMC/iVMVNGLszZcVPE2KFjY42CzWtFgOp8STmScyspEQEREBERAREQEREBERBTJGHCzgCDqCLg+ijW1eGey6i5kpIg4m5dGDC6/XFEWkqTog5dXf4fKBxJjmqYr/AGcTJGjLljbi+LitFUf4cn54K5p6YoCPK5Ep/BduRB5/l4B7RZkySkeOuKVhPS/0Z/FYknBHaoOTIHeU1vxaF6LRB56dwr24bDvZdKoDQYQSQbk2sLlWv/pXa77Ymxfx1BdbX7p/JXopEHnqHgLtLrSNHP6WT8BEtpS/4fKk/WVcDP3Y3yfMuYu4og5TRf4faYW7aqneefZtiiafIODyPipNs3hJsqHP9GbIesznzf6XktHoFMEQW6emZG3CxrWNGgaA0D0CuIiAiIgIiICIiAiIgIiICIiAiIgIiICIiAiIgIiICIiAiIgIiICIiAiIgIiIP//Z"/>
          <p:cNvSpPr>
            <a:spLocks noChangeAspect="1" noChangeArrowheads="1"/>
          </p:cNvSpPr>
          <p:nvPr/>
        </p:nvSpPr>
        <p:spPr bwMode="auto">
          <a:xfrm>
            <a:off x="307975" y="595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02" y="651333"/>
            <a:ext cx="995363" cy="10930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751" y="114147"/>
            <a:ext cx="2511348" cy="1642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35372" y="1421883"/>
            <a:ext cx="1438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Kinesis keyboard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83104" y="1601304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Logitech  mouse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216270"/>
            <a:ext cx="1466850" cy="19538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00" y="4096828"/>
            <a:ext cx="17575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Microwriter</a:t>
            </a:r>
            <a:r>
              <a:rPr lang="en-US" sz="1100" dirty="0" smtClean="0"/>
              <a:t> Mw4 with chording keyboard</a:t>
            </a:r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-381000" y="4491933"/>
            <a:ext cx="96262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TW" sz="1100" dirty="0">
                <a:ea typeface="新細明體" pitchFamily="18" charset="-120"/>
              </a:rPr>
              <a:t>For some </a:t>
            </a:r>
            <a:r>
              <a:rPr lang="en-US" altLang="zh-TW" sz="1100" dirty="0" smtClean="0">
                <a:ea typeface="新細明體" pitchFamily="18" charset="-120"/>
              </a:rPr>
              <a:t>historic keyboards see: </a:t>
            </a:r>
            <a:r>
              <a:rPr lang="en-US" sz="1100" dirty="0" smtClean="0">
                <a:hlinkClick r:id="rId7"/>
              </a:rPr>
              <a:t>http</a:t>
            </a:r>
            <a:r>
              <a:rPr lang="en-US" sz="1100" dirty="0">
                <a:hlinkClick r:id="rId7"/>
              </a:rPr>
              <a:t>://</a:t>
            </a:r>
            <a:r>
              <a:rPr lang="en-US" sz="1100" dirty="0" smtClean="0">
                <a:hlinkClick r:id="rId7"/>
              </a:rPr>
              <a:t>www.slate.com/articles/arts/design/2012/12/crazy_looking_keyboards_that_never_caught_on.html</a:t>
            </a:r>
            <a:endParaRPr lang="en-US" altLang="zh-TW" sz="1100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02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  <p:bldP spid="11" grpId="0"/>
      <p:bldP spid="12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228600" y="937697"/>
            <a:ext cx="8229600" cy="360045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lnSpc>
                <a:spcPct val="90000"/>
              </a:lnSpc>
            </a:pPr>
            <a:r>
              <a:rPr lang="en-US" altLang="zh-TW" sz="1600" dirty="0">
                <a:latin typeface="Verdana" pitchFamily="34" charset="0"/>
                <a:ea typeface="新細明體" pitchFamily="18" charset="-120"/>
              </a:rPr>
              <a:t>Pen/Stylus  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>
                <a:latin typeface="Verdana" pitchFamily="34" charset="0"/>
                <a:ea typeface="新細明體" pitchFamily="18" charset="-120"/>
              </a:rPr>
              <a:t>Data provided by “digitizer</a:t>
            </a: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” integrated with screen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Position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Some give pressure, distance from surface (“hover state”)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Big two vendors today: N-Trig and Wacom</a:t>
            </a:r>
            <a:endParaRPr lang="en-US" altLang="zh-TW" sz="1200" dirty="0" smtClean="0">
              <a:latin typeface="Verdana" pitchFamily="34" charset="0"/>
              <a:ea typeface="新細明體" pitchFamily="18" charset="-12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1600" dirty="0" smtClean="0">
                <a:latin typeface="Verdana" pitchFamily="34" charset="0"/>
                <a:ea typeface="新細明體" pitchFamily="18" charset="-120"/>
              </a:rPr>
              <a:t>Digitizer tablets for desktop computers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Alternative to mouse, used by “</a:t>
            </a:r>
            <a:r>
              <a:rPr lang="en-US" altLang="zh-TW" sz="1400" dirty="0" err="1" smtClean="0">
                <a:latin typeface="Verdana" pitchFamily="34" charset="0"/>
                <a:ea typeface="新細明體" pitchFamily="18" charset="-120"/>
              </a:rPr>
              <a:t>creatives</a:t>
            </a: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” (e.g., animators)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1600" dirty="0" smtClean="0">
                <a:latin typeface="Verdana" pitchFamily="34" charset="0"/>
                <a:ea typeface="新細明體" pitchFamily="18" charset="-120"/>
              </a:rPr>
              <a:t>Tablet PCs (some can be used as laptops or slates)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err="1" smtClean="0">
                <a:latin typeface="Verdana" pitchFamily="34" charset="0"/>
                <a:ea typeface="新細明體" pitchFamily="18" charset="-120"/>
              </a:rPr>
              <a:t>iPad</a:t>
            </a:r>
            <a:endParaRPr lang="en-US" altLang="zh-TW" sz="1400" dirty="0" smtClean="0">
              <a:latin typeface="Verdana" pitchFamily="34" charset="0"/>
              <a:ea typeface="新細明體" pitchFamily="18" charset="-120"/>
            </a:endParaRP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HP </a:t>
            </a:r>
            <a:r>
              <a:rPr lang="en-US" altLang="zh-TW" sz="1400" dirty="0" err="1" smtClean="0">
                <a:latin typeface="Verdana" pitchFamily="34" charset="0"/>
                <a:ea typeface="新細明體" pitchFamily="18" charset="-120"/>
              </a:rPr>
              <a:t>EliteBook</a:t>
            </a: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 Revolve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Microsoft Surface (uses Wacom)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1600" dirty="0" smtClean="0">
                <a:latin typeface="Verdana" pitchFamily="34" charset="0"/>
                <a:ea typeface="新細明體" pitchFamily="18" charset="-120"/>
              </a:rPr>
              <a:t>Hand-held devices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Smartphones/slates/pads/e-books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Apple: iPhone 5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Amazon: Kindle Fire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Barnes and Nobles: Nook</a:t>
            </a:r>
          </a:p>
          <a:p>
            <a:pPr marL="617191" lvl="1" indent="-342900">
              <a:lnSpc>
                <a:spcPct val="90000"/>
              </a:lnSpc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Android: Nexus 4 Droid X, etc..</a:t>
            </a:r>
          </a:p>
          <a:p>
            <a:pPr marL="742950" lvl="1" indent="-285750">
              <a:lnSpc>
                <a:spcPct val="90000"/>
              </a:lnSpc>
            </a:pPr>
            <a:endParaRPr lang="en-US" altLang="zh-TW" sz="1200" dirty="0" smtClean="0"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Traditional Input Devices (2/4)</a:t>
            </a:r>
            <a:endParaRPr lang="en-US" dirty="0"/>
          </a:p>
        </p:txBody>
      </p:sp>
      <p:pic>
        <p:nvPicPr>
          <p:cNvPr id="4" name="Picture 19" descr="http://www.jewishjournal.com/images/bloggers_auto/ipa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15" y="195014"/>
            <a:ext cx="1700213" cy="164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6629408" y="1907387"/>
            <a:ext cx="2878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200" dirty="0" err="1"/>
              <a:t>iPad</a:t>
            </a:r>
            <a:r>
              <a:rPr lang="en-US" sz="1200" dirty="0"/>
              <a:t> with keyboard dock</a:t>
            </a:r>
          </a:p>
        </p:txBody>
      </p:sp>
      <p:pic>
        <p:nvPicPr>
          <p:cNvPr id="8" name="Picture 21" descr="http://www.digitaltrends.com/wp-content/uploads/2010/05/motorola-droid-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6" y="2766565"/>
            <a:ext cx="785813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4578350" y="4083050"/>
            <a:ext cx="2209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200" dirty="0" smtClean="0"/>
              <a:t>Droid</a:t>
            </a:r>
            <a:r>
              <a:rPr lang="en-US" sz="1600" dirty="0" smtClean="0"/>
              <a:t> X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54" y="2841016"/>
            <a:ext cx="1965960" cy="1308258"/>
          </a:xfrm>
          <a:prstGeom prst="rect">
            <a:avLst/>
          </a:prstGeom>
        </p:spPr>
      </p:pic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5867409" y="4169148"/>
            <a:ext cx="31527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sz="1200" dirty="0" smtClean="0"/>
              <a:t>HP Revolve</a:t>
            </a:r>
          </a:p>
          <a:p>
            <a:pPr algn="ctr" eaLnBrk="1" hangingPunct="1">
              <a:buFontTx/>
              <a:buNone/>
            </a:pPr>
            <a:r>
              <a:rPr lang="en-US" sz="1200" dirty="0" smtClean="0"/>
              <a:t> (can be detached and used as a tablet)</a:t>
            </a:r>
          </a:p>
        </p:txBody>
      </p:sp>
    </p:spTree>
    <p:extLst>
      <p:ext uri="{BB962C8B-B14F-4D97-AF65-F5344CB8AC3E}">
        <p14:creationId xmlns:p14="http://schemas.microsoft.com/office/powerpoint/2010/main" val="167880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600" dirty="0">
                <a:ea typeface="新細明體" pitchFamily="18" charset="-120"/>
              </a:rPr>
              <a:t>Dial boxes</a:t>
            </a:r>
          </a:p>
          <a:p>
            <a:pPr lvl="1"/>
            <a:r>
              <a:rPr lang="en-US" altLang="zh-TW" sz="2200" dirty="0" smtClean="0">
                <a:ea typeface="新細明體" pitchFamily="18" charset="-120"/>
              </a:rPr>
              <a:t>Number </a:t>
            </a:r>
            <a:r>
              <a:rPr lang="en-US" altLang="zh-TW" sz="2200" dirty="0">
                <a:ea typeface="新細明體" pitchFamily="18" charset="-120"/>
              </a:rPr>
              <a:t>of dials (1 DOF per dial</a:t>
            </a:r>
            <a:r>
              <a:rPr lang="en-US" altLang="zh-TW" sz="2200" dirty="0" smtClean="0">
                <a:ea typeface="新細明體" pitchFamily="18" charset="-120"/>
              </a:rPr>
              <a:t>)</a:t>
            </a:r>
            <a:endParaRPr lang="en-US" altLang="zh-TW" dirty="0">
              <a:ea typeface="新細明體" pitchFamily="18" charset="-120"/>
            </a:endParaRPr>
          </a:p>
          <a:p>
            <a:r>
              <a:rPr lang="en-US" altLang="zh-TW" sz="2600" dirty="0">
                <a:ea typeface="新細明體" pitchFamily="18" charset="-120"/>
              </a:rPr>
              <a:t>Joysticks</a:t>
            </a:r>
          </a:p>
          <a:p>
            <a:pPr lvl="1"/>
            <a:r>
              <a:rPr lang="en-US" altLang="zh-TW" sz="2200" dirty="0" smtClean="0">
                <a:ea typeface="新細明體" pitchFamily="18" charset="-120"/>
              </a:rPr>
              <a:t>Game pads (Xbox and Nintendo Wii U controllers)</a:t>
            </a:r>
            <a:endParaRPr lang="en-US" altLang="zh-TW" sz="2200" dirty="0">
              <a:ea typeface="新細明體" pitchFamily="18" charset="-120"/>
            </a:endParaRPr>
          </a:p>
          <a:p>
            <a:pPr lvl="1"/>
            <a:r>
              <a:rPr lang="en-US" altLang="zh-TW" sz="2200" dirty="0" err="1" smtClean="0">
                <a:ea typeface="新細明體" pitchFamily="18" charset="-120"/>
              </a:rPr>
              <a:t>Flightsticks</a:t>
            </a:r>
            <a:r>
              <a:rPr lang="en-US" altLang="zh-TW" sz="2200" dirty="0" smtClean="0">
                <a:ea typeface="新細明體" pitchFamily="18" charset="-120"/>
              </a:rPr>
              <a:t> </a:t>
            </a:r>
            <a:r>
              <a:rPr lang="en-US" altLang="zh-TW" sz="2200" dirty="0">
                <a:ea typeface="新細明體" pitchFamily="18" charset="-120"/>
              </a:rPr>
              <a:t>(2 or 3 DOF plus a myriad of buttons and sliders)</a:t>
            </a:r>
          </a:p>
          <a:p>
            <a:pPr lvl="2">
              <a:buNone/>
            </a:pPr>
            <a:r>
              <a:rPr lang="en-US" altLang="zh-TW" sz="2000" dirty="0" smtClean="0">
                <a:ea typeface="新細明體" pitchFamily="18" charset="-120"/>
              </a:rPr>
              <a:t> </a:t>
            </a:r>
            <a:endParaRPr lang="zh-TW" altLang="en-US" sz="2000" dirty="0"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Traditional Input Devices (3/4)</a:t>
            </a:r>
            <a:endParaRPr lang="en-US" dirty="0"/>
          </a:p>
        </p:txBody>
      </p:sp>
      <p:pic>
        <p:nvPicPr>
          <p:cNvPr id="4" name="Picture 9" descr="pr-Hewlett_Packard_8-Dial_Box_A4362A903_Dial_Box-resized20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211" y="361954"/>
            <a:ext cx="2819400" cy="211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83896"/>
            <a:ext cx="1619048" cy="121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ase_media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11" y="3427380"/>
            <a:ext cx="190500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340421"/>
            <a:ext cx="2105240" cy="13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610600" cy="3714750"/>
          </a:xfrm>
        </p:spPr>
        <p:txBody>
          <a:bodyPr/>
          <a:lstStyle/>
          <a:p>
            <a:pPr marL="708717" indent="-342900"/>
            <a:r>
              <a:rPr lang="en-US" altLang="zh-TW" sz="2600" dirty="0">
                <a:ea typeface="新細明體" pitchFamily="18" charset="-120"/>
              </a:rPr>
              <a:t>Bill Buxton </a:t>
            </a:r>
            <a:r>
              <a:rPr lang="en-US" sz="2200" u="sng" dirty="0">
                <a:hlinkClick r:id="rId3"/>
              </a:rPr>
              <a:t>http://www.youtube.com/watch?v=jafms4w-Sso&amp;feature=youtu.be</a:t>
            </a:r>
            <a:r>
              <a:rPr lang="en-US" sz="2200" u="sng" dirty="0"/>
              <a:t>  </a:t>
            </a:r>
            <a:endParaRPr lang="en-US" sz="2200" u="sng" dirty="0" smtClean="0"/>
          </a:p>
          <a:p>
            <a:pPr marL="708717" indent="-342900"/>
            <a:endParaRPr lang="en-US" sz="2200" dirty="0"/>
          </a:p>
          <a:p>
            <a:pPr marL="708717" indent="-342900"/>
            <a:r>
              <a:rPr lang="en-US" altLang="zh-TW" sz="2600" dirty="0">
                <a:ea typeface="新細明體" pitchFamily="18" charset="-120"/>
              </a:rPr>
              <a:t>Gmail Motion </a:t>
            </a:r>
            <a:r>
              <a:rPr lang="en-US" sz="2200" u="sng" dirty="0">
                <a:hlinkClick r:id="rId4"/>
              </a:rPr>
              <a:t>http://www.youtube.com/watch?v=Bu927_ul_X0</a:t>
            </a: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Post-WIMP UIs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sz="2600" dirty="0">
                <a:ea typeface="新細明體" pitchFamily="18" charset="-120"/>
              </a:rPr>
              <a:t>Microphones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Wireless </a:t>
            </a:r>
            <a:r>
              <a:rPr lang="en-US" altLang="zh-TW" sz="2000" dirty="0">
                <a:ea typeface="新細明體" pitchFamily="18" charset="-120"/>
              </a:rPr>
              <a:t>vs. wired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Headset, </a:t>
            </a:r>
            <a:r>
              <a:rPr lang="en-US" altLang="zh-TW" sz="2000" dirty="0">
                <a:ea typeface="新細明體" pitchFamily="18" charset="-120"/>
              </a:rPr>
              <a:t>unencumbering</a:t>
            </a:r>
          </a:p>
          <a:p>
            <a:r>
              <a:rPr lang="en-US" altLang="zh-TW" sz="2600" dirty="0">
                <a:ea typeface="新細明體" pitchFamily="18" charset="-120"/>
              </a:rPr>
              <a:t>Digital still and video cameras, scanners</a:t>
            </a:r>
          </a:p>
          <a:p>
            <a:pPr lvl="1"/>
            <a:r>
              <a:rPr lang="en-US" altLang="zh-TW" sz="2200" dirty="0">
                <a:ea typeface="新細明體" pitchFamily="18" charset="-120"/>
              </a:rPr>
              <a:t>PS3 Move: Motion/controller</a:t>
            </a:r>
            <a:br>
              <a:rPr lang="en-US" altLang="zh-TW" sz="2200" dirty="0">
                <a:ea typeface="新細明體" pitchFamily="18" charset="-120"/>
              </a:rPr>
            </a:br>
            <a:r>
              <a:rPr lang="en-US" altLang="zh-TW" sz="2200" dirty="0">
                <a:ea typeface="新細明體" pitchFamily="18" charset="-120"/>
              </a:rPr>
              <a:t>input hybrid </a:t>
            </a:r>
          </a:p>
          <a:p>
            <a:pPr lvl="1"/>
            <a:r>
              <a:rPr lang="en-US" altLang="zh-TW" sz="2200" dirty="0" smtClean="0">
                <a:ea typeface="新細明體" pitchFamily="18" charset="-120"/>
              </a:rPr>
              <a:t>PS3 </a:t>
            </a:r>
            <a:r>
              <a:rPr lang="en-US" altLang="zh-TW" sz="2200" dirty="0">
                <a:ea typeface="新細明體" pitchFamily="18" charset="-120"/>
              </a:rPr>
              <a:t>Eye, Microsoft Kinect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uses basic image recognition to</a:t>
            </a:r>
            <a:br>
              <a:rPr lang="en-US" altLang="zh-TW" sz="2000" dirty="0">
                <a:ea typeface="新細明體" pitchFamily="18" charset="-120"/>
              </a:rPr>
            </a:br>
            <a:r>
              <a:rPr lang="en-US" altLang="zh-TW" sz="2000" dirty="0">
                <a:ea typeface="新細明體" pitchFamily="18" charset="-120"/>
              </a:rPr>
              <a:t>track body movements as an input</a:t>
            </a:r>
            <a:br>
              <a:rPr lang="en-US" altLang="zh-TW" sz="2000" dirty="0">
                <a:ea typeface="新細明體" pitchFamily="18" charset="-120"/>
              </a:rPr>
            </a:br>
            <a:r>
              <a:rPr lang="en-US" altLang="zh-TW" sz="2000" dirty="0">
                <a:ea typeface="新細明體" pitchFamily="18" charset="-120"/>
              </a:rPr>
              <a:t>to console games</a:t>
            </a:r>
          </a:p>
          <a:p>
            <a:pPr lvl="2"/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Kinect</a:t>
            </a:r>
            <a:r>
              <a:rPr lang="en-US" altLang="zh-TW" sz="2000" dirty="0">
                <a:ea typeface="新細明體" pitchFamily="18" charset="-120"/>
              </a:rPr>
              <a:t> more </a:t>
            </a:r>
            <a:r>
              <a:rPr lang="en-US" altLang="zh-TW" sz="2000" dirty="0" smtClean="0">
                <a:ea typeface="新細明體" pitchFamily="18" charset="-120"/>
              </a:rPr>
              <a:t>advanced, </a:t>
            </a:r>
            <a:r>
              <a:rPr lang="en-US" altLang="zh-TW" sz="2000" dirty="0">
                <a:ea typeface="新細明體" pitchFamily="18" charset="-120"/>
              </a:rPr>
              <a:t>depth</a:t>
            </a:r>
            <a:br>
              <a:rPr lang="en-US" altLang="zh-TW" sz="2000" dirty="0">
                <a:ea typeface="新細明體" pitchFamily="18" charset="-120"/>
              </a:rPr>
            </a:br>
            <a:r>
              <a:rPr lang="en-US" altLang="zh-TW" sz="2000" dirty="0">
                <a:ea typeface="新細明體" pitchFamily="18" charset="-120"/>
              </a:rPr>
              <a:t>sensor helps build actual 3D</a:t>
            </a:r>
            <a:br>
              <a:rPr lang="en-US" altLang="zh-TW" sz="2000" dirty="0">
                <a:ea typeface="新細明體" pitchFamily="18" charset="-120"/>
              </a:rPr>
            </a:br>
            <a:r>
              <a:rPr lang="en-US" altLang="zh-TW" sz="2000" dirty="0">
                <a:ea typeface="新細明體" pitchFamily="18" charset="-120"/>
              </a:rPr>
              <a:t>skeleton of users</a:t>
            </a:r>
            <a:endParaRPr lang="en-US" altLang="zh-TW" dirty="0">
              <a:ea typeface="新細明體" pitchFamily="18" charset="-120"/>
            </a:endParaRPr>
          </a:p>
          <a:p>
            <a:r>
              <a:rPr lang="en-US" altLang="zh-TW" sz="2600" dirty="0" smtClean="0">
                <a:ea typeface="新細明體" pitchFamily="18" charset="-120"/>
              </a:rPr>
              <a:t>MIDI </a:t>
            </a:r>
            <a:r>
              <a:rPr lang="en-US" altLang="zh-TW" sz="2600" dirty="0">
                <a:ea typeface="新細明體" pitchFamily="18" charset="-120"/>
              </a:rPr>
              <a:t>devices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Input </a:t>
            </a:r>
            <a:r>
              <a:rPr lang="en-US" altLang="zh-TW" sz="2000" dirty="0">
                <a:ea typeface="新細明體" pitchFamily="18" charset="-120"/>
              </a:rPr>
              <a:t>from electronic musical</a:t>
            </a:r>
            <a:br>
              <a:rPr lang="en-US" altLang="zh-TW" sz="2000" dirty="0">
                <a:ea typeface="新細明體" pitchFamily="18" charset="-120"/>
              </a:rPr>
            </a:br>
            <a:r>
              <a:rPr lang="en-US" altLang="zh-TW" sz="2000" dirty="0">
                <a:ea typeface="新細明體" pitchFamily="18" charset="-120"/>
              </a:rPr>
              <a:t>instruments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More </a:t>
            </a:r>
            <a:r>
              <a:rPr lang="en-US" altLang="zh-TW" sz="2000" dirty="0">
                <a:ea typeface="新細明體" pitchFamily="18" charset="-120"/>
              </a:rPr>
              <a:t>convenient than entering </a:t>
            </a:r>
            <a:r>
              <a:rPr lang="en-US" altLang="zh-TW" sz="2000" dirty="0" smtClean="0">
                <a:ea typeface="新細明體" pitchFamily="18" charset="-120"/>
              </a:rPr>
              <a:t>scores using just  keyboard/mouse</a:t>
            </a:r>
            <a:endParaRPr lang="en-US" altLang="zh-TW" sz="2000" dirty="0"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Traditional Input Devices (4/4)</a:t>
            </a:r>
            <a:endParaRPr lang="en-US" dirty="0"/>
          </a:p>
        </p:txBody>
      </p:sp>
      <p:pic>
        <p:nvPicPr>
          <p:cNvPr id="7" name="Picture 11" descr="http://static.guim.co.uk/sys-images/Guardian/Pix/pictures/2010/11/11/1289479861186/Kinect-0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611" y="75248"/>
            <a:ext cx="2409825" cy="144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9"/>
          <p:cNvSpPr txBox="1">
            <a:spLocks noChangeArrowheads="1"/>
          </p:cNvSpPr>
          <p:nvPr/>
        </p:nvSpPr>
        <p:spPr bwMode="auto">
          <a:xfrm>
            <a:off x="7638628" y="1095095"/>
            <a:ext cx="28765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600" dirty="0"/>
              <a:t>Kinect</a:t>
            </a:r>
          </a:p>
        </p:txBody>
      </p:sp>
      <p:pic>
        <p:nvPicPr>
          <p:cNvPr id="9" name="Picture 9" descr="1051329 Alternate View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590" y="1229757"/>
            <a:ext cx="494538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5551826" y="3290021"/>
            <a:ext cx="28781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600" dirty="0"/>
              <a:t>Move</a:t>
            </a:r>
          </a:p>
        </p:txBody>
      </p:sp>
      <p:pic>
        <p:nvPicPr>
          <p:cNvPr id="11" name="Picture 4" descr="midide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28" y="3603175"/>
            <a:ext cx="2133600" cy="102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90" y="1908358"/>
            <a:ext cx="1096962" cy="97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7803695" y="2719471"/>
            <a:ext cx="28781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600" dirty="0"/>
              <a:t>Eye</a:t>
            </a:r>
          </a:p>
        </p:txBody>
      </p:sp>
    </p:spTree>
    <p:extLst>
      <p:ext uri="{BB962C8B-B14F-4D97-AF65-F5344CB8AC3E}">
        <p14:creationId xmlns:p14="http://schemas.microsoft.com/office/powerpoint/2010/main" val="1542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52409" y="914400"/>
            <a:ext cx="6559019" cy="38290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zh-TW" dirty="0">
              <a:ea typeface="新細明體" pitchFamily="18" charset="-120"/>
            </a:endParaRPr>
          </a:p>
          <a:p>
            <a:r>
              <a:rPr lang="en-US" altLang="zh-TW" dirty="0" smtClean="0">
                <a:ea typeface="新細明體" pitchFamily="18" charset="-120"/>
              </a:rPr>
              <a:t>Electromagnetic </a:t>
            </a:r>
            <a:r>
              <a:rPr lang="en-US" altLang="zh-TW" dirty="0">
                <a:ea typeface="新細明體" pitchFamily="18" charset="-120"/>
              </a:rPr>
              <a:t>trackers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3 or 6 DOF (position and orientation in space)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can </a:t>
            </a:r>
            <a:r>
              <a:rPr lang="en-US" altLang="zh-TW" sz="2000" dirty="0">
                <a:ea typeface="新細明體" pitchFamily="18" charset="-120"/>
              </a:rPr>
              <a:t>be attached to any head, hands, joints, objects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must deal with noise, calibration</a:t>
            </a:r>
          </a:p>
          <a:p>
            <a:pPr lvl="1"/>
            <a:r>
              <a:rPr lang="en-US" altLang="zh-TW" sz="2000" dirty="0" err="1" smtClean="0">
                <a:ea typeface="新細明體" pitchFamily="18" charset="-120"/>
              </a:rPr>
              <a:t>Polhemus</a:t>
            </a:r>
            <a:r>
              <a:rPr lang="en-US" altLang="zh-TW" sz="2000" dirty="0" smtClean="0">
                <a:ea typeface="新細明體" pitchFamily="18" charset="-120"/>
              </a:rPr>
              <a:t> </a:t>
            </a:r>
            <a:r>
              <a:rPr lang="en-US" altLang="zh-TW" sz="2000" dirty="0">
                <a:ea typeface="新細明體" pitchFamily="18" charset="-120"/>
              </a:rPr>
              <a:t>FASTRAK</a:t>
            </a:r>
            <a:r>
              <a:rPr lang="en-US" altLang="zh-TW" sz="2000" dirty="0">
                <a:latin typeface="Times New Roman" pitchFamily="18" charset="0"/>
                <a:ea typeface="新細明體" pitchFamily="18" charset="-120"/>
              </a:rPr>
              <a:t>™</a:t>
            </a:r>
            <a:r>
              <a:rPr lang="en-US" altLang="zh-TW" sz="2000" dirty="0">
                <a:ea typeface="新細明體" pitchFamily="18" charset="-120"/>
              </a:rPr>
              <a:t>(used in Brown</a:t>
            </a:r>
            <a:r>
              <a:rPr lang="en-US" altLang="zh-TW" sz="2000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sz="2000" dirty="0">
                <a:ea typeface="新細明體" pitchFamily="18" charset="-120"/>
              </a:rPr>
              <a:t>s old Cave)</a:t>
            </a:r>
          </a:p>
          <a:p>
            <a:pPr lvl="2"/>
            <a:r>
              <a:rPr lang="en-US" altLang="zh-TW" sz="1900" dirty="0">
                <a:ea typeface="新細明體" pitchFamily="18" charset="-120"/>
              </a:rPr>
              <a:t>provides X,Y,Z position and Euler angle orientation at 120 Hz, and 0.03</a:t>
            </a:r>
            <a:r>
              <a:rPr lang="en-US" altLang="zh-TW" sz="1900" dirty="0">
                <a:latin typeface="Times New Roman" pitchFamily="18" charset="0"/>
                <a:ea typeface="新細明體" pitchFamily="18" charset="-120"/>
              </a:rPr>
              <a:t>”</a:t>
            </a:r>
            <a:r>
              <a:rPr lang="en-US" altLang="zh-TW" sz="1900" dirty="0">
                <a:ea typeface="新細明體" pitchFamily="18" charset="-120"/>
              </a:rPr>
              <a:t> accuracy</a:t>
            </a:r>
          </a:p>
          <a:p>
            <a:pPr lvl="2"/>
            <a:r>
              <a:rPr lang="en-US" altLang="zh-TW" sz="1900" dirty="0">
                <a:ea typeface="新細明體" pitchFamily="18" charset="-120"/>
              </a:rPr>
              <a:t>receivers attached to user detect a field generated by a mounted </a:t>
            </a:r>
            <a:r>
              <a:rPr lang="en-US" altLang="zh-TW" sz="1900" dirty="0" smtClean="0">
                <a:ea typeface="新細明體" pitchFamily="18" charset="-120"/>
              </a:rPr>
              <a:t>transmitter</a:t>
            </a:r>
            <a:endParaRPr lang="en-US" altLang="zh-TW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</a:rPr>
              <a:t>no interference from metal objects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wider range, higher accuracy</a:t>
            </a:r>
          </a:p>
          <a:p>
            <a:r>
              <a:rPr lang="en-US" altLang="zh-TW" sz="2200" dirty="0" smtClean="0">
                <a:ea typeface="新細明體" pitchFamily="18" charset="-120"/>
              </a:rPr>
              <a:t>Ultrasonic trackers </a:t>
            </a:r>
          </a:p>
          <a:p>
            <a:pPr lvl="1"/>
            <a:r>
              <a:rPr lang="en-US" altLang="zh-TW" dirty="0" err="1" smtClean="0">
                <a:ea typeface="新細明體" pitchFamily="18" charset="-120"/>
              </a:rPr>
              <a:t>Intersense</a:t>
            </a:r>
            <a:r>
              <a:rPr lang="en-US" altLang="zh-TW" dirty="0" smtClean="0">
                <a:ea typeface="新細明體" pitchFamily="18" charset="-120"/>
              </a:rPr>
              <a:t> IS-900</a:t>
            </a:r>
          </a:p>
          <a:p>
            <a:pPr lvl="2"/>
            <a:r>
              <a:rPr lang="en-US" altLang="zh-TW" sz="1900" dirty="0" smtClean="0">
                <a:ea typeface="新細明體" pitchFamily="18" charset="-120"/>
              </a:rPr>
              <a:t>receivers </a:t>
            </a:r>
            <a:r>
              <a:rPr lang="en-US" altLang="zh-TW" sz="1900" dirty="0">
                <a:ea typeface="新細明體" pitchFamily="18" charset="-120"/>
              </a:rPr>
              <a:t>attached to user detect ultrasound from many inexpensive and small emitters to determine position</a:t>
            </a:r>
          </a:p>
          <a:p>
            <a:pPr lvl="2"/>
            <a:r>
              <a:rPr lang="en-US" altLang="zh-TW" sz="1900" dirty="0">
                <a:ea typeface="新細明體" pitchFamily="18" charset="-120"/>
              </a:rPr>
              <a:t>also uses inertial measurement unit to determine angular acceleration, integrate for orientation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3D Input Devices (</a:t>
            </a:r>
            <a:r>
              <a:rPr lang="en-US" altLang="zh-TW" dirty="0" smtClean="0">
                <a:ea typeface="新細明體" pitchFamily="18" charset="-120"/>
              </a:rPr>
              <a:t>1/2)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7" y="1962150"/>
            <a:ext cx="1975997" cy="111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rack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286126"/>
            <a:ext cx="1986939" cy="134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0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228600" y="895350"/>
            <a:ext cx="8839200" cy="3600450"/>
          </a:xfrm>
        </p:spPr>
        <p:txBody>
          <a:bodyPr>
            <a:noAutofit/>
          </a:bodyPr>
          <a:lstStyle/>
          <a:p>
            <a:r>
              <a:rPr lang="en-US" sz="1600" dirty="0"/>
              <a:t>Active vs. Passive input devices</a:t>
            </a:r>
          </a:p>
          <a:p>
            <a:pPr lvl="1"/>
            <a:r>
              <a:rPr lang="en-US" sz="1400" dirty="0"/>
              <a:t>Active tracking – input device generates a signal which is interpreted by </a:t>
            </a:r>
            <a:r>
              <a:rPr lang="en-US" sz="1400" dirty="0" smtClean="0"/>
              <a:t>CPU</a:t>
            </a:r>
            <a:endParaRPr lang="en-US" sz="1400" dirty="0"/>
          </a:p>
          <a:p>
            <a:pPr lvl="2"/>
            <a:r>
              <a:rPr lang="en-US" sz="1400" dirty="0" smtClean="0"/>
              <a:t>examples</a:t>
            </a:r>
            <a:r>
              <a:rPr lang="en-US" sz="1400" dirty="0"/>
              <a:t>: </a:t>
            </a:r>
            <a:r>
              <a:rPr lang="en-US" sz="1400" dirty="0" smtClean="0"/>
              <a:t>Original Wii </a:t>
            </a:r>
            <a:r>
              <a:rPr lang="en-US" sz="1400" dirty="0"/>
              <a:t>controller, </a:t>
            </a:r>
            <a:r>
              <a:rPr lang="en-US" sz="1400" dirty="0" smtClean="0"/>
              <a:t>Wanda</a:t>
            </a:r>
          </a:p>
          <a:p>
            <a:pPr lvl="2"/>
            <a:r>
              <a:rPr lang="en-US" sz="1400" dirty="0" smtClean="0"/>
              <a:t>these </a:t>
            </a:r>
            <a:r>
              <a:rPr lang="en-US" sz="1400" dirty="0"/>
              <a:t>devices have limitations</a:t>
            </a:r>
          </a:p>
          <a:p>
            <a:pPr lvl="3"/>
            <a:r>
              <a:rPr lang="en-US" dirty="0" smtClean="0"/>
              <a:t>resolution, restricted </a:t>
            </a:r>
            <a:r>
              <a:rPr lang="en-US" dirty="0"/>
              <a:t>sweet </a:t>
            </a:r>
            <a:r>
              <a:rPr lang="en-US" dirty="0" smtClean="0"/>
              <a:t>spot/region, linearity </a:t>
            </a:r>
            <a:r>
              <a:rPr lang="en-US" dirty="0"/>
              <a:t>within that </a:t>
            </a:r>
            <a:r>
              <a:rPr lang="en-US" dirty="0" smtClean="0"/>
              <a:t>region, noise</a:t>
            </a:r>
            <a:r>
              <a:rPr lang="en-US" dirty="0"/>
              <a:t>, latency</a:t>
            </a:r>
          </a:p>
          <a:p>
            <a:pPr lvl="3"/>
            <a:r>
              <a:rPr lang="en-US" dirty="0" smtClean="0"/>
              <a:t>intrusiveness </a:t>
            </a:r>
            <a:r>
              <a:rPr lang="en-US" dirty="0"/>
              <a:t>through wires and tethers (not so much anymore with Bluetooth and other tech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sz="1400" dirty="0"/>
              <a:t>Passive tracking – input device doesn’t produce a signal.  It’s characteristics are interpreted by some external device</a:t>
            </a:r>
          </a:p>
          <a:p>
            <a:pPr lvl="2"/>
            <a:r>
              <a:rPr lang="en-US" sz="1400" dirty="0" smtClean="0"/>
              <a:t>examples</a:t>
            </a:r>
            <a:r>
              <a:rPr lang="en-US" sz="1400" dirty="0"/>
              <a:t>: Hollywood motion capture, PS3 Move, Microsoft </a:t>
            </a:r>
            <a:r>
              <a:rPr lang="en-US" sz="1400" dirty="0" err="1" smtClean="0"/>
              <a:t>Kinect</a:t>
            </a:r>
            <a:r>
              <a:rPr lang="en-US" sz="1400" dirty="0" smtClean="0"/>
              <a:t>; newest: Leap Motion</a:t>
            </a:r>
          </a:p>
          <a:p>
            <a:pPr lvl="3"/>
            <a:r>
              <a:rPr lang="en-US" dirty="0" smtClean="0"/>
              <a:t>video of Leap Motion: </a:t>
            </a:r>
            <a:r>
              <a:rPr lang="en-US" sz="1200" dirty="0">
                <a:hlinkClick r:id="rId3"/>
              </a:rPr>
              <a:t>https://www.youtube.com/watch?v=_d6KuiuteIA</a:t>
            </a:r>
            <a:r>
              <a:rPr lang="en-US" sz="1200" dirty="0"/>
              <a:t> </a:t>
            </a:r>
          </a:p>
          <a:p>
            <a:pPr lvl="2"/>
            <a:r>
              <a:rPr lang="en-US" sz="1400" dirty="0" smtClean="0"/>
              <a:t>typically </a:t>
            </a:r>
            <a:r>
              <a:rPr lang="en-US" sz="1400" dirty="0"/>
              <a:t>based on video cameras and markers (no markers for Kinect, as it also has help of depth </a:t>
            </a:r>
            <a:r>
              <a:rPr lang="en-US" sz="1400" dirty="0" smtClean="0"/>
              <a:t>sensors)</a:t>
            </a:r>
            <a:endParaRPr lang="en-US" sz="1400" dirty="0"/>
          </a:p>
          <a:p>
            <a:pPr lvl="2"/>
            <a:r>
              <a:rPr lang="en-US" sz="1400" dirty="0" smtClean="0"/>
              <a:t>can </a:t>
            </a:r>
            <a:r>
              <a:rPr lang="en-US" sz="1400" dirty="0"/>
              <a:t>compute 6 </a:t>
            </a:r>
            <a:r>
              <a:rPr lang="en-US" sz="1400" dirty="0" err="1"/>
              <a:t>DoF</a:t>
            </a:r>
            <a:r>
              <a:rPr lang="en-US" sz="1400" dirty="0"/>
              <a:t> for </a:t>
            </a:r>
            <a:r>
              <a:rPr lang="en-US" sz="1400" dirty="0" smtClean="0"/>
              <a:t>head gaze </a:t>
            </a:r>
            <a:r>
              <a:rPr lang="en-US" sz="1400" dirty="0"/>
              <a:t>or </a:t>
            </a:r>
            <a:r>
              <a:rPr lang="en-US" sz="1400" dirty="0" smtClean="0"/>
              <a:t>hand position/orientation</a:t>
            </a:r>
            <a:endParaRPr lang="en-US" sz="1400" dirty="0"/>
          </a:p>
          <a:p>
            <a:pPr lvl="2"/>
            <a:r>
              <a:rPr lang="en-US" sz="1400" dirty="0" smtClean="0"/>
              <a:t>new </a:t>
            </a:r>
            <a:r>
              <a:rPr lang="en-US" sz="1400" dirty="0"/>
              <a:t>problem of view occlusion (user puts his/her hand with a marker in pocket)</a:t>
            </a:r>
          </a:p>
          <a:p>
            <a:pPr lvl="2"/>
            <a:r>
              <a:rPr lang="en-US" sz="1400" dirty="0" smtClean="0"/>
              <a:t>still </a:t>
            </a:r>
            <a:r>
              <a:rPr lang="en-US" sz="1400" dirty="0"/>
              <a:t>susceptible to latency </a:t>
            </a:r>
            <a:r>
              <a:rPr lang="en-US" sz="1400" dirty="0" smtClean="0"/>
              <a:t>issues of active tracking</a:t>
            </a:r>
            <a:endParaRPr lang="en-US" sz="1400" dirty="0"/>
          </a:p>
          <a:p>
            <a:pPr lvl="2"/>
            <a:endParaRPr lang="en-US" sz="1200" dirty="0"/>
          </a:p>
          <a:p>
            <a:pPr lvl="1"/>
            <a:endParaRPr lang="en-US" sz="900" dirty="0"/>
          </a:p>
          <a:p>
            <a:pPr lvl="2"/>
            <a:endParaRPr lang="en-US" sz="12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3D Input Devices (</a:t>
            </a:r>
            <a:r>
              <a:rPr lang="en-US" altLang="zh-TW" dirty="0" smtClean="0">
                <a:ea typeface="新細明體" pitchFamily="18" charset="-120"/>
              </a:rPr>
              <a:t>2/2)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3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8" y="688933"/>
            <a:ext cx="5903911" cy="2605700"/>
          </a:xfrm>
        </p:spPr>
        <p:txBody>
          <a:bodyPr>
            <a:normAutofit fontScale="70000" lnSpcReduction="20000"/>
          </a:bodyPr>
          <a:lstStyle/>
          <a:p>
            <a:pPr lvl="1">
              <a:buNone/>
            </a:pPr>
            <a:endParaRPr lang="zh-TW" altLang="en-US" dirty="0">
              <a:ea typeface="新細明體" pitchFamily="18" charset="-120"/>
            </a:endParaRPr>
          </a:p>
          <a:p>
            <a:r>
              <a:rPr lang="en-US" altLang="zh-TW" dirty="0" err="1">
                <a:ea typeface="新細明體" pitchFamily="18" charset="-120"/>
              </a:rPr>
              <a:t>Mouselike</a:t>
            </a:r>
            <a:endParaRPr lang="en-US" altLang="zh-TW" dirty="0">
              <a:ea typeface="新細明體" pitchFamily="18" charset="-120"/>
            </a:endParaRPr>
          </a:p>
          <a:p>
            <a:pPr lvl="1"/>
            <a:r>
              <a:rPr lang="en-US" altLang="zh-TW" sz="2000" dirty="0">
                <a:ea typeface="新細明體" pitchFamily="18" charset="-120"/>
              </a:rPr>
              <a:t>relative 6 DOF, with multiple buttons</a:t>
            </a:r>
          </a:p>
          <a:p>
            <a:pPr lvl="2"/>
            <a:r>
              <a:rPr lang="en-US" altLang="zh-TW" sz="1700" dirty="0">
                <a:ea typeface="新細明體" pitchFamily="18" charset="-120"/>
              </a:rPr>
              <a:t>6 DOF trackers are easier to control and versatile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3Dconnexion </a:t>
            </a:r>
            <a:r>
              <a:rPr lang="en-US" altLang="zh-TW" sz="2000" dirty="0" err="1" smtClean="0">
                <a:ea typeface="新細明體" pitchFamily="18" charset="-120"/>
              </a:rPr>
              <a:t>SpacePilot</a:t>
            </a:r>
            <a:r>
              <a:rPr lang="en-US" altLang="zh-TW" sz="2000" dirty="0">
                <a:ea typeface="新細明體" pitchFamily="18" charset="-120"/>
              </a:rPr>
              <a:t> </a:t>
            </a:r>
            <a:r>
              <a:rPr lang="en-US" altLang="zh-TW" sz="2000" dirty="0" smtClean="0">
                <a:ea typeface="新細明體" pitchFamily="18" charset="-120"/>
              </a:rPr>
              <a:t>and </a:t>
            </a:r>
            <a:r>
              <a:rPr lang="en-US" altLang="zh-TW" sz="2000" dirty="0" err="1" smtClean="0">
                <a:ea typeface="新細明體" pitchFamily="18" charset="-120"/>
              </a:rPr>
              <a:t>SpaceNavigator</a:t>
            </a:r>
            <a:endParaRPr lang="en-US" altLang="zh-TW" sz="2000" dirty="0">
              <a:ea typeface="新細明體" pitchFamily="18" charset="-120"/>
            </a:endParaRPr>
          </a:p>
          <a:p>
            <a:pPr lvl="2"/>
            <a:r>
              <a:rPr lang="en-US" altLang="zh-TW" sz="1700" dirty="0" smtClean="0">
                <a:ea typeface="新細明體" pitchFamily="18" charset="-120"/>
              </a:rPr>
              <a:t>compatible </a:t>
            </a:r>
            <a:r>
              <a:rPr lang="en-US" altLang="zh-TW" sz="1700" dirty="0">
                <a:ea typeface="新細明體" pitchFamily="18" charset="-120"/>
              </a:rPr>
              <a:t>with 3D applications such as Maya, Blender, Google Earth, etc</a:t>
            </a:r>
            <a:r>
              <a:rPr lang="en-US" altLang="zh-TW" sz="1700" dirty="0" smtClean="0">
                <a:ea typeface="新細明體" pitchFamily="18" charset="-120"/>
              </a:rPr>
              <a:t>.</a:t>
            </a:r>
            <a:endParaRPr lang="en-US" altLang="zh-TW" sz="1700" dirty="0">
              <a:ea typeface="新細明體" pitchFamily="18" charset="-120"/>
            </a:endParaRPr>
          </a:p>
          <a:p>
            <a:r>
              <a:rPr lang="en-US" altLang="zh-TW" dirty="0" smtClean="0">
                <a:ea typeface="新細明體" pitchFamily="18" charset="-120"/>
              </a:rPr>
              <a:t>Hybrid</a:t>
            </a:r>
            <a:endParaRPr lang="en-US" altLang="zh-TW" dirty="0">
              <a:ea typeface="新細明體" pitchFamily="18" charset="-120"/>
            </a:endParaRPr>
          </a:p>
          <a:p>
            <a:pPr lvl="1"/>
            <a:r>
              <a:rPr lang="en-US" altLang="zh-TW" sz="2000" dirty="0" err="1">
                <a:ea typeface="新細明體" pitchFamily="18" charset="-120"/>
              </a:rPr>
              <a:t>InterSense</a:t>
            </a:r>
            <a:r>
              <a:rPr lang="en-US" altLang="zh-TW" sz="2000" dirty="0">
                <a:ea typeface="新細明體" pitchFamily="18" charset="-120"/>
              </a:rPr>
              <a:t> IS-1200 Optical tracker</a:t>
            </a:r>
          </a:p>
          <a:p>
            <a:pPr lvl="1"/>
            <a:r>
              <a:rPr lang="en-US" altLang="zh-TW" sz="2000" dirty="0" err="1" smtClean="0">
                <a:ea typeface="新細明體" pitchFamily="18" charset="-120"/>
              </a:rPr>
              <a:t>Axsotic</a:t>
            </a:r>
            <a:r>
              <a:rPr lang="en-US" altLang="zh-TW" sz="2000" dirty="0" smtClean="0">
                <a:ea typeface="新細明體" pitchFamily="18" charset="-120"/>
              </a:rPr>
              <a:t> </a:t>
            </a:r>
            <a:r>
              <a:rPr lang="en-US" altLang="zh-TW" sz="2000" dirty="0">
                <a:ea typeface="新細明體" pitchFamily="18" charset="-120"/>
              </a:rPr>
              <a:t>3D-Mouse</a:t>
            </a:r>
          </a:p>
          <a:p>
            <a:pPr lvl="2"/>
            <a:r>
              <a:rPr lang="en-US" altLang="zh-TW" sz="1700" dirty="0" smtClean="0">
                <a:ea typeface="新細明體" pitchFamily="18" charset="-120"/>
              </a:rPr>
              <a:t>provides </a:t>
            </a:r>
            <a:r>
              <a:rPr lang="en-US" altLang="zh-TW" sz="1700" dirty="0">
                <a:ea typeface="新細明體" pitchFamily="18" charset="-120"/>
              </a:rPr>
              <a:t>“true” 6 degrees of freedom</a:t>
            </a:r>
          </a:p>
          <a:p>
            <a:pPr marL="3657600" lvl="8" indent="0">
              <a:buNone/>
            </a:pPr>
            <a:endParaRPr lang="en-US" altLang="zh-TW" dirty="0">
              <a:ea typeface="新細明體" pitchFamily="18" charset="-120"/>
            </a:endParaRPr>
          </a:p>
          <a:p>
            <a:pPr lvl="3"/>
            <a:endParaRPr lang="en-US" altLang="zh-TW" dirty="0">
              <a:ea typeface="新細明體" pitchFamily="18" charset="-120"/>
            </a:endParaRPr>
          </a:p>
          <a:p>
            <a:pPr marL="1371600" lvl="3" indent="0">
              <a:buNone/>
            </a:pPr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ea typeface="新細明體" pitchFamily="18" charset="-120"/>
              </a:rPr>
              <a:t>Less Popular 3D </a:t>
            </a:r>
            <a:r>
              <a:rPr lang="en-US" altLang="zh-TW" dirty="0">
                <a:ea typeface="新細明體" pitchFamily="18" charset="-120"/>
              </a:rPr>
              <a:t>Input </a:t>
            </a:r>
            <a:r>
              <a:rPr lang="en-US" altLang="zh-TW" dirty="0" smtClean="0">
                <a:ea typeface="新細明體" pitchFamily="18" charset="-120"/>
              </a:rPr>
              <a:t>Devices</a:t>
            </a:r>
            <a:endParaRPr lang="en-US" dirty="0"/>
          </a:p>
        </p:txBody>
      </p:sp>
      <p:pic>
        <p:nvPicPr>
          <p:cNvPr id="5" name="Picture 9" descr="http://upload.wikimedia.org/wikipedia/commons/thumb/1/17/Space-Navigator.jpg/220px-Space-Naviga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6" y="1668737"/>
            <a:ext cx="1589227" cy="106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9"/>
          <p:cNvSpPr txBox="1">
            <a:spLocks noChangeArrowheads="1"/>
          </p:cNvSpPr>
          <p:nvPr/>
        </p:nvSpPr>
        <p:spPr bwMode="auto">
          <a:xfrm>
            <a:off x="6631781" y="1317583"/>
            <a:ext cx="28781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600" dirty="0" err="1" smtClean="0"/>
              <a:t>SpacePilot</a:t>
            </a:r>
            <a:r>
              <a:rPr lang="en-US" sz="1600" dirty="0" smtClean="0"/>
              <a:t> Pro</a:t>
            </a:r>
            <a:endParaRPr lang="en-US" sz="1600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6603707" y="2703096"/>
            <a:ext cx="3352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600" dirty="0" err="1" smtClean="0"/>
              <a:t>SpaceNavigator</a:t>
            </a:r>
            <a:endParaRPr lang="en-US" sz="1600" dirty="0"/>
          </a:p>
        </p:txBody>
      </p:sp>
      <p:pic>
        <p:nvPicPr>
          <p:cNvPr id="8" name="Picture 10" descr="IS-1200 InertiaCam with fiducia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7043" r="9521" b="16158"/>
          <a:stretch>
            <a:fillRect/>
          </a:stretch>
        </p:blipFill>
        <p:spPr bwMode="auto">
          <a:xfrm>
            <a:off x="3581408" y="3231131"/>
            <a:ext cx="1664241" cy="119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3122612" y="4413185"/>
            <a:ext cx="43132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600" dirty="0" err="1"/>
              <a:t>InterSense</a:t>
            </a:r>
            <a:r>
              <a:rPr lang="en-US" sz="1600" dirty="0"/>
              <a:t> IS-1200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47593" y="4413091"/>
            <a:ext cx="284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 err="1" smtClean="0"/>
              <a:t>Axcotic</a:t>
            </a:r>
            <a:r>
              <a:rPr lang="en-US" sz="1600" dirty="0" smtClean="0"/>
              <a:t> 3D-Mouse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280" y="3173636"/>
            <a:ext cx="2438400" cy="12839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3298"/>
            <a:ext cx="167640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4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  <p:bldP spid="7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04800" y="1085850"/>
            <a:ext cx="3492500" cy="29718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Gloves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Attach </a:t>
            </a:r>
            <a:r>
              <a:rPr lang="en-US" altLang="zh-TW" sz="2000" dirty="0">
                <a:ea typeface="新細明體" pitchFamily="18" charset="-120"/>
              </a:rPr>
              <a:t>electromagnetic tracker to the hand</a:t>
            </a:r>
          </a:p>
          <a:p>
            <a:pPr lvl="2"/>
            <a:endParaRPr lang="en-US" altLang="zh-TW" sz="1800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pPr lvl="1"/>
            <a:endParaRPr lang="en-US" altLang="zh-TW" dirty="0"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ea typeface="新細明體" pitchFamily="18" charset="-120"/>
              </a:rPr>
              <a:t>Old 3D </a:t>
            </a:r>
            <a:r>
              <a:rPr lang="en-US" altLang="zh-TW" dirty="0">
                <a:ea typeface="新細明體" pitchFamily="18" charset="-120"/>
              </a:rPr>
              <a:t>Input </a:t>
            </a:r>
            <a:r>
              <a:rPr lang="en-US" altLang="zh-TW" dirty="0" smtClean="0">
                <a:ea typeface="新細明體" pitchFamily="18" charset="-120"/>
              </a:rPr>
              <a:t>Devices</a:t>
            </a:r>
            <a:endParaRPr lang="en-US" dirty="0"/>
          </a:p>
        </p:txBody>
      </p:sp>
      <p:pic>
        <p:nvPicPr>
          <p:cNvPr id="4" name="Picture 11" descr="1p22glov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3153369"/>
            <a:ext cx="2125980" cy="132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in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3228976"/>
            <a:ext cx="1812524" cy="124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finger_sleev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8" y="3113818"/>
            <a:ext cx="1819847" cy="136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4103696" y="1085850"/>
            <a:ext cx="4568825" cy="1485900"/>
          </a:xfrm>
          <a:prstGeom prst="rect">
            <a:avLst/>
          </a:prstGeom>
        </p:spPr>
        <p:txBody>
          <a:bodyPr vert="horz" lIns="91430" tIns="45715" rIns="91430" bIns="45715">
            <a:normAutofit fontScale="85000" lnSpcReduction="20000"/>
          </a:bodyPr>
          <a:lstStyle>
            <a:lvl1pPr marL="274292" indent="-274292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583" indent="-274292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875" indent="-228577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166" indent="-228577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58" indent="-228577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750" indent="-182861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0" indent="-182861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72" indent="-182861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332" indent="-182861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>
                <a:ea typeface="新細明體" pitchFamily="18" charset="-120"/>
              </a:rPr>
              <a:t>Pinch Gloves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Contact between digits is a “pinch” gesture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In Cave, extended </a:t>
            </a:r>
            <a:r>
              <a:rPr lang="en-US" altLang="zh-TW" dirty="0" err="1" smtClean="0">
                <a:ea typeface="新細明體" pitchFamily="18" charset="-120"/>
              </a:rPr>
              <a:t>Fakespace</a:t>
            </a:r>
            <a:r>
              <a:rPr lang="en-US" altLang="zh-TW" dirty="0" smtClean="0">
                <a:ea typeface="新細明體" pitchFamily="18" charset="-120"/>
              </a:rPr>
              <a:t> PINCH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 ™</a:t>
            </a:r>
            <a:r>
              <a:rPr lang="en-US" altLang="zh-TW" dirty="0" smtClean="0">
                <a:ea typeface="新細明體" pitchFamily="18" charset="-120"/>
              </a:rPr>
              <a:t> gloves with extra contacts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Brown’s </a:t>
            </a:r>
            <a:r>
              <a:rPr lang="en-US" altLang="zh-TW" dirty="0" err="1" smtClean="0">
                <a:ea typeface="新細明體" pitchFamily="18" charset="-120"/>
              </a:rPr>
              <a:t>FingerSleeve</a:t>
            </a:r>
            <a:r>
              <a:rPr lang="en-US" altLang="zh-TW" dirty="0" smtClean="0">
                <a:ea typeface="新細明體" pitchFamily="18" charset="-120"/>
              </a:rPr>
              <a:t> – a single finger device combines tracker and pop-through buttons</a:t>
            </a:r>
          </a:p>
          <a:p>
            <a:pPr lvl="2"/>
            <a:endParaRPr lang="en-US" altLang="zh-TW" sz="1800" dirty="0" smtClean="0">
              <a:ea typeface="新細明體" pitchFamily="18" charset="-120"/>
            </a:endParaRPr>
          </a:p>
          <a:p>
            <a:pPr lvl="1"/>
            <a:endParaRPr lang="en-US" altLang="zh-TW" dirty="0" smtClean="0">
              <a:ea typeface="新細明體" pitchFamily="18" charset="-120"/>
            </a:endParaRPr>
          </a:p>
          <a:p>
            <a:pPr lvl="1"/>
            <a:endParaRPr lang="en-US" altLang="zh-TW" dirty="0" smtClean="0">
              <a:ea typeface="新細明體" pitchFamily="18" charset="-120"/>
            </a:endParaRPr>
          </a:p>
          <a:p>
            <a:pPr lvl="1"/>
            <a:endParaRPr lang="en-US" altLang="zh-TW" dirty="0" smtClean="0">
              <a:ea typeface="新細明體" pitchFamily="18" charset="-120"/>
            </a:endParaRPr>
          </a:p>
          <a:p>
            <a:pPr lvl="1"/>
            <a:endParaRPr lang="en-US" altLang="zh-TW" dirty="0" smtClean="0">
              <a:ea typeface="新細明體" pitchFamily="18" charset="-12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9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228600" y="1047750"/>
            <a:ext cx="5257800" cy="3600450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>
                <a:ea typeface="新細明體" pitchFamily="18" charset="-120"/>
              </a:rPr>
              <a:t>Commercial failures</a:t>
            </a:r>
          </a:p>
          <a:p>
            <a:pPr lvl="1"/>
            <a:r>
              <a:rPr lang="en-US" altLang="zh-TW" sz="2000" dirty="0" err="1">
                <a:ea typeface="新細明體" pitchFamily="18" charset="-120"/>
              </a:rPr>
              <a:t>Spaceball</a:t>
            </a:r>
            <a:endParaRPr lang="en-US" altLang="zh-TW" sz="2000" dirty="0">
              <a:ea typeface="新細明體" pitchFamily="18" charset="-120"/>
            </a:endParaRPr>
          </a:p>
          <a:p>
            <a:pPr lvl="2"/>
            <a:r>
              <a:rPr lang="en-US" altLang="zh-TW" sz="2000" dirty="0">
                <a:ea typeface="新細明體" pitchFamily="18" charset="-120"/>
              </a:rPr>
              <a:t>broke ground for the Magellan puck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6 DOF designed for easy navigation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mostly used for 3D modeling</a:t>
            </a:r>
          </a:p>
          <a:p>
            <a:pPr lvl="2"/>
            <a:endParaRPr lang="en-US" altLang="zh-TW" sz="2000" dirty="0">
              <a:ea typeface="新細明體" pitchFamily="18" charset="-120"/>
            </a:endParaRPr>
          </a:p>
          <a:p>
            <a:pPr marL="594298" lvl="2" indent="0">
              <a:buNone/>
            </a:pPr>
            <a:endParaRPr lang="en-US" altLang="zh-TW" sz="2000" dirty="0">
              <a:ea typeface="新細明體" pitchFamily="18" charset="-120"/>
            </a:endParaRPr>
          </a:p>
          <a:p>
            <a:pPr lvl="1"/>
            <a:r>
              <a:rPr lang="en-US" altLang="zh-TW" sz="2000" dirty="0" err="1">
                <a:ea typeface="新細明體" pitchFamily="18" charset="-120"/>
              </a:rPr>
              <a:t>Flymouse</a:t>
            </a:r>
            <a:endParaRPr lang="en-US" altLang="zh-TW" sz="2000" dirty="0">
              <a:ea typeface="新細明體" pitchFamily="18" charset="-120"/>
            </a:endParaRPr>
          </a:p>
          <a:p>
            <a:pPr lvl="2"/>
            <a:r>
              <a:rPr lang="en-US" altLang="zh-TW" sz="2000" dirty="0">
                <a:ea typeface="新細明體" pitchFamily="18" charset="-120"/>
              </a:rPr>
              <a:t>tracks motion of mouse held in mid-air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limited range of motion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ea typeface="新細明體" pitchFamily="18" charset="-120"/>
              </a:rPr>
              <a:t>Unsuccessful Old </a:t>
            </a:r>
            <a:r>
              <a:rPr lang="en-US" altLang="zh-TW" dirty="0">
                <a:ea typeface="新細明體" pitchFamily="18" charset="-120"/>
              </a:rPr>
              <a:t>3D Input Devices</a:t>
            </a:r>
            <a:endParaRPr lang="en-US" dirty="0"/>
          </a:p>
        </p:txBody>
      </p:sp>
      <p:pic>
        <p:nvPicPr>
          <p:cNvPr id="4" name="Picture 6" descr="SpaceBall_5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0" y="971550"/>
            <a:ext cx="2150555" cy="181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flymou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77791"/>
            <a:ext cx="2862834" cy="129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80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04223" y="1001126"/>
            <a:ext cx="8229600" cy="3600450"/>
          </a:xfrm>
        </p:spPr>
        <p:txBody>
          <a:bodyPr/>
          <a:lstStyle/>
          <a:p>
            <a:pPr lvl="1"/>
            <a:r>
              <a:rPr lang="en-US" altLang="zh-TW" dirty="0" smtClean="0">
                <a:ea typeface="新細明體" pitchFamily="18" charset="-120"/>
              </a:rPr>
              <a:t>Animation/</a:t>
            </a:r>
            <a:r>
              <a:rPr lang="en-US" altLang="zh-TW" dirty="0" err="1" smtClean="0">
                <a:ea typeface="新細明體" pitchFamily="18" charset="-120"/>
              </a:rPr>
              <a:t>keyframing</a:t>
            </a:r>
            <a:endParaRPr lang="en-US" altLang="zh-TW" dirty="0">
              <a:ea typeface="新細明體" pitchFamily="18" charset="-120"/>
            </a:endParaRPr>
          </a:p>
          <a:p>
            <a:pPr lvl="2"/>
            <a:r>
              <a:rPr lang="en-US" altLang="zh-TW" sz="1800" dirty="0">
                <a:ea typeface="新細明體" pitchFamily="18" charset="-120"/>
              </a:rPr>
              <a:t>Full body and facial motion </a:t>
            </a:r>
            <a:r>
              <a:rPr lang="en-US" altLang="zh-TW" sz="1800" dirty="0" smtClean="0">
                <a:ea typeface="新細明體" pitchFamily="18" charset="-120"/>
              </a:rPr>
              <a:t>capture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Eye tracking</a:t>
            </a:r>
          </a:p>
          <a:p>
            <a:pPr lvl="2"/>
            <a:r>
              <a:rPr lang="en-US" altLang="zh-TW" dirty="0" smtClean="0">
                <a:ea typeface="新細明體" pitchFamily="18" charset="-120"/>
              </a:rPr>
              <a:t>Typing using only motion from eyes </a:t>
            </a:r>
          </a:p>
          <a:p>
            <a:pPr lvl="3"/>
            <a:r>
              <a:rPr lang="en-US" altLang="zh-TW" dirty="0" smtClean="0">
                <a:ea typeface="新細明體" pitchFamily="18" charset="-120"/>
              </a:rPr>
              <a:t>assistive technology</a:t>
            </a:r>
            <a:endParaRPr lang="en-US" altLang="zh-TW" dirty="0"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45359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Products for specialized markets</a:t>
            </a:r>
            <a:endParaRPr lang="en-US" dirty="0"/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691936" y="3321305"/>
            <a:ext cx="3276600" cy="1414463"/>
            <a:chOff x="333" y="3676"/>
            <a:chExt cx="2064" cy="1188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3676"/>
              <a:ext cx="1658" cy="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333" y="4605"/>
              <a:ext cx="2064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sz="1400" dirty="0">
                  <a:latin typeface="+mn-lt"/>
                </a:rPr>
                <a:t>www.organicmotion.com</a:t>
              </a:r>
            </a:p>
          </p:txBody>
        </p:sp>
      </p:grpSp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583" y="3022468"/>
            <a:ext cx="4373565" cy="1591676"/>
            <a:chOff x="0" y="1941"/>
            <a:chExt cx="2755" cy="1759"/>
          </a:xfrm>
        </p:grpSpPr>
        <p:pic>
          <p:nvPicPr>
            <p:cNvPr id="11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41"/>
              <a:ext cx="2256" cy="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0" y="3360"/>
              <a:ext cx="2755" cy="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742950" indent="-285750">
                <a:buFontTx/>
                <a:buNone/>
              </a:pPr>
              <a:r>
                <a:rPr lang="en-US" sz="1400" dirty="0"/>
                <a:t>http://www.specialneedscomputers.ca/c-erica.htm</a:t>
              </a:r>
            </a:p>
          </p:txBody>
        </p:sp>
      </p:grpSp>
      <p:grpSp>
        <p:nvGrpSpPr>
          <p:cNvPr id="13" name="Group 17"/>
          <p:cNvGrpSpPr>
            <a:grpSpLocks noChangeAspect="1"/>
          </p:cNvGrpSpPr>
          <p:nvPr/>
        </p:nvGrpSpPr>
        <p:grpSpPr bwMode="auto">
          <a:xfrm>
            <a:off x="5327586" y="2333235"/>
            <a:ext cx="3634600" cy="829488"/>
            <a:chOff x="720" y="5010"/>
            <a:chExt cx="3168" cy="964"/>
          </a:xfrm>
        </p:grpSpPr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5010"/>
              <a:ext cx="3168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1536" y="5616"/>
              <a:ext cx="2064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sz="1400" dirty="0">
                  <a:latin typeface="+mn-lt"/>
                </a:rPr>
                <a:t>www.moven.com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39205" y="571504"/>
            <a:ext cx="3504101" cy="1709476"/>
            <a:chOff x="5339205" y="571504"/>
            <a:chExt cx="3504101" cy="170947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480" y="571504"/>
              <a:ext cx="3257550" cy="1382649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339205" y="1973203"/>
              <a:ext cx="35041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Andy </a:t>
              </a:r>
              <a:r>
                <a:rPr lang="en-US" sz="1400" dirty="0" err="1" smtClean="0"/>
                <a:t>Serkis</a:t>
              </a:r>
              <a:r>
                <a:rPr lang="en-US" sz="1400" dirty="0" smtClean="0"/>
                <a:t>  doing motion capture for Gollum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83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Bef>
                <a:spcPct val="20000"/>
              </a:spcBef>
            </a:pPr>
            <a:r>
              <a:rPr lang="en-US" altLang="zh-TW" sz="2100" dirty="0">
                <a:ea typeface="新細明體" pitchFamily="18" charset="-120"/>
              </a:rPr>
              <a:t>Non-standard Input Devices</a:t>
            </a:r>
          </a:p>
          <a:p>
            <a:pPr lvl="1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Reconfigurable devices </a:t>
            </a:r>
          </a:p>
          <a:p>
            <a:pPr lvl="2">
              <a:spcBef>
                <a:spcPct val="20000"/>
              </a:spcBef>
            </a:pPr>
            <a:r>
              <a:rPr lang="en-US" altLang="zh-TW" dirty="0">
                <a:ea typeface="新細明體" pitchFamily="18" charset="-120"/>
              </a:rPr>
              <a:t>Brown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dirty="0">
                <a:ea typeface="新細明體" pitchFamily="18" charset="-120"/>
              </a:rPr>
              <a:t>s Lego toolkit</a:t>
            </a:r>
          </a:p>
          <a:p>
            <a:pPr lvl="1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Tool handles/props, with attached sensors</a:t>
            </a:r>
          </a:p>
          <a:p>
            <a:pPr lvl="1">
              <a:spcBef>
                <a:spcPct val="20000"/>
              </a:spcBef>
            </a:pPr>
            <a:r>
              <a:rPr lang="en-US" altLang="zh-TW" sz="1900" dirty="0" err="1" smtClean="0">
                <a:ea typeface="新細明體" pitchFamily="18" charset="-120"/>
              </a:rPr>
              <a:t>Phicons</a:t>
            </a:r>
            <a:r>
              <a:rPr lang="en-US" altLang="zh-TW" sz="1900" dirty="0" smtClean="0">
                <a:ea typeface="新細明體" pitchFamily="18" charset="-120"/>
              </a:rPr>
              <a:t> </a:t>
            </a:r>
            <a:r>
              <a:rPr lang="en-US" altLang="zh-TW" sz="1900" dirty="0">
                <a:ea typeface="新細明體" pitchFamily="18" charset="-120"/>
              </a:rPr>
              <a:t>(physical icons, Hiroshi Ishii, MIT Media Lab</a:t>
            </a:r>
            <a:r>
              <a:rPr lang="en-US" altLang="zh-TW" sz="1900" dirty="0" smtClean="0">
                <a:ea typeface="新細明體" pitchFamily="18" charset="-120"/>
              </a:rPr>
              <a:t>)</a:t>
            </a:r>
            <a:endParaRPr lang="en-US" altLang="zh-TW" sz="1900" dirty="0">
              <a:ea typeface="新細明體" pitchFamily="18" charset="-120"/>
            </a:endParaRPr>
          </a:p>
          <a:p>
            <a:pPr>
              <a:spcBef>
                <a:spcPct val="20000"/>
              </a:spcBef>
            </a:pPr>
            <a:r>
              <a:rPr lang="en-US" altLang="zh-TW" sz="2100" dirty="0">
                <a:ea typeface="新細明體" pitchFamily="18" charset="-120"/>
              </a:rPr>
              <a:t>Passive input devices</a:t>
            </a:r>
          </a:p>
          <a:p>
            <a:pPr lvl="1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Premise: all devices are encumbering</a:t>
            </a:r>
          </a:p>
          <a:p>
            <a:pPr lvl="2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repetitive stress</a:t>
            </a:r>
          </a:p>
          <a:p>
            <a:pPr lvl="2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limited range of expression</a:t>
            </a:r>
          </a:p>
          <a:p>
            <a:pPr lvl="2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unsanitary</a:t>
            </a:r>
          </a:p>
          <a:p>
            <a:pPr lvl="1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Would like to separate </a:t>
            </a:r>
            <a:r>
              <a:rPr lang="en-US" altLang="zh-TW" sz="1900" dirty="0" smtClean="0">
                <a:ea typeface="新細明體" pitchFamily="18" charset="-120"/>
              </a:rPr>
              <a:t>users </a:t>
            </a:r>
            <a:r>
              <a:rPr lang="en-US" altLang="zh-TW" sz="1900" dirty="0">
                <a:ea typeface="新細明體" pitchFamily="18" charset="-120"/>
              </a:rPr>
              <a:t>from devices</a:t>
            </a:r>
          </a:p>
          <a:p>
            <a:pPr lvl="1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Voice recognition without a headset</a:t>
            </a:r>
          </a:p>
          <a:p>
            <a:pPr lvl="1">
              <a:spcBef>
                <a:spcPct val="20000"/>
              </a:spcBef>
            </a:pPr>
            <a:r>
              <a:rPr lang="en-US" altLang="zh-TW" sz="1900" dirty="0" smtClean="0">
                <a:ea typeface="新細明體" pitchFamily="18" charset="-120"/>
              </a:rPr>
              <a:t>Image-based </a:t>
            </a:r>
            <a:r>
              <a:rPr lang="en-US" altLang="zh-TW" sz="1900" dirty="0">
                <a:ea typeface="新細明體" pitchFamily="18" charset="-120"/>
              </a:rPr>
              <a:t>analysis</a:t>
            </a:r>
          </a:p>
          <a:p>
            <a:pPr lvl="2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video camera trained on user</a:t>
            </a:r>
          </a:p>
          <a:p>
            <a:pPr lvl="2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gaze tracking</a:t>
            </a:r>
          </a:p>
          <a:p>
            <a:pPr lvl="2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gesture tracking</a:t>
            </a:r>
          </a:p>
          <a:p>
            <a:pPr lvl="2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expression tracking</a:t>
            </a:r>
          </a:p>
          <a:p>
            <a:pPr lvl="2">
              <a:spcBef>
                <a:spcPct val="20000"/>
              </a:spcBef>
            </a:pPr>
            <a:r>
              <a:rPr lang="en-US" altLang="zh-TW" sz="1900" dirty="0">
                <a:ea typeface="新細明體" pitchFamily="18" charset="-120"/>
              </a:rPr>
              <a:t>see </a:t>
            </a:r>
            <a:r>
              <a:rPr lang="en-US" altLang="zh-TW" sz="1900" dirty="0" err="1">
                <a:ea typeface="新細明體" pitchFamily="18" charset="-120"/>
              </a:rPr>
              <a:t>multitouch</a:t>
            </a:r>
            <a:r>
              <a:rPr lang="en-US" altLang="zh-TW" sz="1900" dirty="0">
                <a:ea typeface="新細明體" pitchFamily="18" charset="-120"/>
              </a:rPr>
              <a:t> (next slide)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Some Current Input Device Research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376" y="971550"/>
            <a:ext cx="2460953" cy="182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esturetrack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89277"/>
            <a:ext cx="2034818" cy="153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65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04800" y="1085850"/>
            <a:ext cx="6858000" cy="3600450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smtClean="0"/>
              <a:t>Digitizer tablet (touch pad + pen) for displays in early 60s, e.g., Rand Tablet</a:t>
            </a:r>
          </a:p>
          <a:p>
            <a:pPr lvl="1"/>
            <a:r>
              <a:rPr lang="en-US" sz="1400" dirty="0"/>
              <a:t>G</a:t>
            </a:r>
            <a:r>
              <a:rPr lang="en-US" sz="1400" dirty="0" smtClean="0"/>
              <a:t>rid </a:t>
            </a:r>
            <a:r>
              <a:rPr lang="en-US" sz="1400" dirty="0"/>
              <a:t>of wires under </a:t>
            </a:r>
            <a:r>
              <a:rPr lang="en-US" sz="1400" dirty="0" smtClean="0"/>
              <a:t>surface encoded </a:t>
            </a:r>
            <a:r>
              <a:rPr lang="en-US" sz="1400" dirty="0"/>
              <a:t>horizontal and </a:t>
            </a:r>
            <a:r>
              <a:rPr lang="en-US" sz="1400" dirty="0" smtClean="0"/>
              <a:t>vertical coordinates in </a:t>
            </a:r>
            <a:r>
              <a:rPr lang="en-US" sz="1400" dirty="0"/>
              <a:t>a small </a:t>
            </a:r>
            <a:r>
              <a:rPr lang="en-US" sz="1400" dirty="0" smtClean="0"/>
              <a:t>magnetic signal</a:t>
            </a:r>
            <a:r>
              <a:rPr lang="en-US" sz="1400" dirty="0"/>
              <a:t>. S</a:t>
            </a:r>
            <a:r>
              <a:rPr lang="en-US" sz="1400" dirty="0" smtClean="0"/>
              <a:t>tylus receives magnetic </a:t>
            </a:r>
            <a:r>
              <a:rPr lang="en-US" sz="1400" dirty="0"/>
              <a:t>signal, </a:t>
            </a:r>
            <a:r>
              <a:rPr lang="en-US" sz="1400" dirty="0" smtClean="0"/>
              <a:t>decoded as </a:t>
            </a:r>
            <a:r>
              <a:rPr lang="en-US" sz="1400" dirty="0"/>
              <a:t>coordinate </a:t>
            </a:r>
            <a:r>
              <a:rPr lang="en-US" sz="1400" dirty="0" smtClean="0"/>
              <a:t>information</a:t>
            </a:r>
          </a:p>
          <a:p>
            <a:r>
              <a:rPr lang="en-US" sz="1600" dirty="0"/>
              <a:t>Ditto touch on display screens using light interruption of  infrared beams, etc. (touch screen vs. touch pad)</a:t>
            </a:r>
          </a:p>
          <a:p>
            <a:pPr lvl="1"/>
            <a:r>
              <a:rPr lang="en-US" sz="1400" dirty="0" smtClean="0"/>
              <a:t>1972 </a:t>
            </a:r>
            <a:r>
              <a:rPr lang="en-US" sz="1400" dirty="0"/>
              <a:t>PLATO IV Terminal with touch screen and plasma panel </a:t>
            </a:r>
            <a:r>
              <a:rPr lang="en-US" sz="1400" dirty="0" smtClean="0"/>
              <a:t>display</a:t>
            </a:r>
            <a:endParaRPr lang="en-US" sz="1400" dirty="0"/>
          </a:p>
          <a:p>
            <a:r>
              <a:rPr lang="en-US" sz="1600" dirty="0" smtClean="0"/>
              <a:t> </a:t>
            </a:r>
            <a:r>
              <a:rPr lang="en-US" sz="1600" dirty="0"/>
              <a:t>Optical: video camera captures shadows from underside of a translucent </a:t>
            </a:r>
            <a:r>
              <a:rPr lang="en-US" sz="1600" dirty="0" smtClean="0"/>
              <a:t>surface</a:t>
            </a:r>
          </a:p>
          <a:p>
            <a:pPr lvl="1"/>
            <a:r>
              <a:rPr lang="en-US" sz="1400" dirty="0" smtClean="0"/>
              <a:t>Image </a:t>
            </a:r>
            <a:r>
              <a:rPr lang="en-US" sz="1400" dirty="0"/>
              <a:t>processing/computer vision algorithms for gesture recognition (selection, pinch-zoom,…)</a:t>
            </a:r>
          </a:p>
          <a:p>
            <a:pPr lvl="1"/>
            <a:r>
              <a:rPr lang="en-US" sz="1400" dirty="0"/>
              <a:t>University of Toronto 1982 </a:t>
            </a:r>
          </a:p>
          <a:p>
            <a:pPr lvl="1"/>
            <a:r>
              <a:rPr lang="en-US" sz="1400" dirty="0" smtClean="0"/>
              <a:t>Myron Krueger </a:t>
            </a:r>
            <a:r>
              <a:rPr lang="en-US" sz="1400" dirty="0"/>
              <a:t>in early </a:t>
            </a:r>
            <a:r>
              <a:rPr lang="en-US" sz="1400" dirty="0" smtClean="0"/>
              <a:t>80s </a:t>
            </a:r>
            <a:r>
              <a:rPr lang="en-US" sz="1400" dirty="0"/>
              <a:t>(</a:t>
            </a:r>
            <a:r>
              <a:rPr lang="en-US" sz="1400" i="1" dirty="0"/>
              <a:t>Artificial Reality</a:t>
            </a:r>
            <a:r>
              <a:rPr lang="en-US" sz="1400" dirty="0"/>
              <a:t>, Addison-Wesley, 1983</a:t>
            </a:r>
            <a:r>
              <a:rPr lang="en-US" sz="1400" dirty="0" smtClean="0"/>
              <a:t>)</a:t>
            </a:r>
          </a:p>
          <a:p>
            <a:pPr lvl="1"/>
            <a:r>
              <a:rPr lang="en-US" sz="1400" dirty="0" smtClean="0"/>
              <a:t>MSFT Surface I  in 2009 (camera for hands, infrared for pen)</a:t>
            </a:r>
          </a:p>
          <a:p>
            <a:r>
              <a:rPr lang="en-US" sz="1600" dirty="0" smtClean="0"/>
              <a:t>Jeff Han’s Ph.D. work on FTIR (Frustrated Total </a:t>
            </a:r>
            <a:r>
              <a:rPr lang="en-US" sz="1600" dirty="0"/>
              <a:t>I</a:t>
            </a:r>
            <a:r>
              <a:rPr lang="en-US" sz="1600" dirty="0" smtClean="0"/>
              <a:t>nternal Reflection) , his TED talk</a:t>
            </a:r>
          </a:p>
          <a:p>
            <a:r>
              <a:rPr lang="en-US" sz="1600" dirty="0" smtClean="0"/>
              <a:t>“Surface computing” on tabletops, smartphones, pads, slates, etc.</a:t>
            </a:r>
            <a:endParaRPr lang="en-US" sz="1600" dirty="0"/>
          </a:p>
          <a:p>
            <a:pPr marL="0" indent="0" fontAlgn="ctr">
              <a:buNone/>
            </a:pPr>
            <a:endParaRPr lang="en-US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Touch Research History </a:t>
            </a:r>
            <a:r>
              <a:rPr lang="en-US" sz="1300" dirty="0"/>
              <a:t>(Buxton http://</a:t>
            </a:r>
            <a:r>
              <a:rPr lang="en-US" sz="1300" dirty="0" smtClean="0"/>
              <a:t>billbuxton.com/SID10%2031-1.pdf)</a:t>
            </a:r>
            <a:endParaRPr lang="en-US" sz="13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733549"/>
            <a:ext cx="1828800" cy="135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archive.computerhistory.org/resources/still-image/RAND/102710343.03.01.lg.jpg?rand=9792816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7200"/>
            <a:ext cx="19050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181350"/>
            <a:ext cx="1905000" cy="1328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88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Optical:  finger blocks light/casts shadow</a:t>
            </a:r>
          </a:p>
          <a:p>
            <a:r>
              <a:rPr lang="en-US" dirty="0" smtClean="0"/>
              <a:t>Capacitive (see next slide):  touching the screen changes the amount of electrical charge in the capacitors at the points of contact</a:t>
            </a:r>
          </a:p>
          <a:p>
            <a:r>
              <a:rPr lang="en-US" dirty="0" smtClean="0"/>
              <a:t>Resistive: pressure of finger causes conductive and resistive layers to touch, altering resistance</a:t>
            </a:r>
          </a:p>
          <a:p>
            <a:r>
              <a:rPr lang="en-US" dirty="0" smtClean="0"/>
              <a:t>Pen/marker can have separate sensor (e.g., infrared or electro-magnetic) or treated as finger (less useful);  some have tip switch on marker/stylus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Major Touch Technologies Today:  finger(s) change state of digitizer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83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>
                <a:ea typeface="新細明體" pitchFamily="18" charset="-120"/>
              </a:rPr>
              <a:t>WIMP vs. Post-WIMP</a:t>
            </a:r>
          </a:p>
          <a:p>
            <a:r>
              <a:rPr lang="en-US" sz="2400" dirty="0">
                <a:ea typeface="新細明體" pitchFamily="18" charset="-120"/>
              </a:rPr>
              <a:t>Natural User Interfaces (NUI’s) – e.g., </a:t>
            </a:r>
            <a:r>
              <a:rPr lang="en-US" sz="2400" dirty="0" smtClean="0">
                <a:ea typeface="新細明體" pitchFamily="18" charset="-120"/>
              </a:rPr>
              <a:t>pen and touch, speech</a:t>
            </a:r>
            <a:endParaRPr lang="en-US" sz="2400" dirty="0">
              <a:ea typeface="新細明體" pitchFamily="18" charset="-120"/>
            </a:endParaRPr>
          </a:p>
          <a:p>
            <a:r>
              <a:rPr lang="en-US" altLang="zh-TW" sz="2400" dirty="0">
                <a:ea typeface="新細明體" pitchFamily="18" charset="-120"/>
              </a:rPr>
              <a:t>Distinguishing characteristics of devices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Input devices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standard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research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Output devices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display</a:t>
            </a:r>
          </a:p>
          <a:p>
            <a:pPr lvl="2"/>
            <a:r>
              <a:rPr lang="en-US" altLang="zh-TW" sz="2000" dirty="0">
                <a:ea typeface="新細明體" pitchFamily="18" charset="-120"/>
              </a:rPr>
              <a:t>other (haptic, sound)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Virtual devices</a:t>
            </a:r>
          </a:p>
          <a:p>
            <a:pPr lvl="1"/>
            <a:r>
              <a:rPr lang="en-US" altLang="zh-TW" sz="2000" dirty="0">
                <a:ea typeface="新細明體" pitchFamily="18" charset="-120"/>
              </a:rPr>
              <a:t>Immersive virtual reality and augmented reality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5652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76200" y="895350"/>
            <a:ext cx="2438400" cy="360788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Touch-sensitive screen includes a layer of capacitive material</a:t>
            </a:r>
          </a:p>
          <a:p>
            <a:pPr lvl="1"/>
            <a:r>
              <a:rPr lang="en-US" dirty="0" smtClean="0"/>
              <a:t>iPhone’s capacitors are arranged in a coordinate grid </a:t>
            </a:r>
          </a:p>
          <a:p>
            <a:pPr lvl="1"/>
            <a:r>
              <a:rPr lang="en-US" dirty="0" smtClean="0"/>
              <a:t>Every point on grid generates it’s own signal when touched</a:t>
            </a:r>
          </a:p>
          <a:p>
            <a:pPr lvl="1"/>
            <a:r>
              <a:rPr lang="en-US" dirty="0" smtClean="0"/>
              <a:t>Allows iPhone to determine location and movement of simultaneous touches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Multitouch</a:t>
            </a:r>
            <a:r>
              <a:rPr lang="en-US" dirty="0" smtClean="0"/>
              <a:t> Example – iPhone	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1002674"/>
            <a:ext cx="3247995" cy="2712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0486"/>
            <a:ext cx="3254858" cy="45486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3910" y="4503236"/>
            <a:ext cx="32100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Images: electronics.howstuffworks.com/iphone.htm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1896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7315200" cy="36004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Multipoint</a:t>
            </a:r>
          </a:p>
          <a:p>
            <a:pPr lvl="1"/>
            <a:r>
              <a:rPr lang="en-US" dirty="0" smtClean="0"/>
              <a:t>Can use multiple fingers at once, but only approximate “centers” of contact ellipses are taken into account</a:t>
            </a:r>
          </a:p>
          <a:p>
            <a:pPr lvl="1"/>
            <a:r>
              <a:rPr lang="en-US" dirty="0" smtClean="0"/>
              <a:t>No need for buttons!</a:t>
            </a:r>
          </a:p>
          <a:p>
            <a:pPr lvl="2"/>
            <a:r>
              <a:rPr lang="en-US" dirty="0" smtClean="0"/>
              <a:t> UI elements, including keyboard, can be displayed on screen</a:t>
            </a:r>
          </a:p>
          <a:p>
            <a:pPr lvl="1"/>
            <a:r>
              <a:rPr lang="en-US" dirty="0"/>
              <a:t>iPhone, </a:t>
            </a:r>
            <a:r>
              <a:rPr lang="en-US" dirty="0" err="1" smtClean="0"/>
              <a:t>iPad</a:t>
            </a:r>
            <a:r>
              <a:rPr lang="en-US" dirty="0"/>
              <a:t>, </a:t>
            </a:r>
            <a:r>
              <a:rPr lang="en-US" dirty="0" err="1"/>
              <a:t>Macbook</a:t>
            </a:r>
            <a:r>
              <a:rPr lang="en-US" dirty="0"/>
              <a:t> </a:t>
            </a:r>
            <a:r>
              <a:rPr lang="en-US" dirty="0" smtClean="0"/>
              <a:t>Pro </a:t>
            </a:r>
            <a:r>
              <a:rPr lang="en-US" dirty="0" err="1" smtClean="0"/>
              <a:t>trackpad</a:t>
            </a:r>
            <a:endParaRPr lang="en-US" dirty="0" smtClean="0"/>
          </a:p>
          <a:p>
            <a:r>
              <a:rPr lang="en-US" dirty="0" err="1" smtClean="0"/>
              <a:t>Multitouch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Take into account complete contact ellipse</a:t>
            </a:r>
          </a:p>
          <a:p>
            <a:pPr lvl="2"/>
            <a:r>
              <a:rPr lang="en-US" dirty="0" smtClean="0"/>
              <a:t>Can be used to differentiate angle of touch, to provide different commands, to simulate pressure, etc.</a:t>
            </a:r>
          </a:p>
          <a:p>
            <a:pPr lvl="2"/>
            <a:r>
              <a:rPr lang="en-US" dirty="0"/>
              <a:t>For digital ink, size of ellipse can be used to modulate thickness of </a:t>
            </a:r>
            <a:r>
              <a:rPr lang="en-US" dirty="0" smtClean="0"/>
              <a:t>stroke (calligraphy, painting…)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Multipoint and </a:t>
            </a:r>
            <a:r>
              <a:rPr lang="en-US" dirty="0" err="1" smtClean="0"/>
              <a:t>Multitouch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52400" y="819150"/>
            <a:ext cx="6019800" cy="3962400"/>
          </a:xfrm>
        </p:spPr>
        <p:txBody>
          <a:bodyPr>
            <a:normAutofit/>
          </a:bodyPr>
          <a:lstStyle/>
          <a:p>
            <a:r>
              <a:rPr lang="en-US" sz="1400" dirty="0" smtClean="0"/>
              <a:t>Palm </a:t>
            </a:r>
            <a:r>
              <a:rPr lang="en-US" sz="1400" dirty="0"/>
              <a:t>Rejection:</a:t>
            </a:r>
          </a:p>
          <a:p>
            <a:pPr lvl="1"/>
            <a:r>
              <a:rPr lang="en-US" sz="1200" dirty="0"/>
              <a:t>When using a pen/stylus, how to deal with palm resting on area of input?</a:t>
            </a:r>
          </a:p>
          <a:p>
            <a:pPr lvl="2"/>
            <a:r>
              <a:rPr lang="en-US" sz="1000" dirty="0" smtClean="0"/>
              <a:t>software </a:t>
            </a:r>
            <a:r>
              <a:rPr lang="en-US" sz="1000" dirty="0"/>
              <a:t>has to be able to differentiate pen input from palm input (ignore everything but </a:t>
            </a:r>
            <a:r>
              <a:rPr lang="en-US" sz="1000" dirty="0" smtClean="0"/>
              <a:t> small </a:t>
            </a:r>
            <a:r>
              <a:rPr lang="en-US" sz="1000" dirty="0"/>
              <a:t>diameter contact </a:t>
            </a:r>
            <a:r>
              <a:rPr lang="en-US" sz="1000" dirty="0" smtClean="0"/>
              <a:t>ellipse from pen)</a:t>
            </a:r>
          </a:p>
          <a:p>
            <a:r>
              <a:rPr lang="en-US" sz="1400" dirty="0" smtClean="0"/>
              <a:t>Most software doesn’t allow simultaneous pen and touch - </a:t>
            </a:r>
            <a:r>
              <a:rPr lang="en-US" sz="1400" dirty="0"/>
              <a:t>p</a:t>
            </a:r>
            <a:r>
              <a:rPr lang="en-US" sz="1400" dirty="0" smtClean="0"/>
              <a:t>alm rejection s/w  favors pen over touch</a:t>
            </a:r>
          </a:p>
          <a:p>
            <a:r>
              <a:rPr lang="en-US" sz="1400" dirty="0" smtClean="0"/>
              <a:t>Prevents bi-manual operation, using both hands simultaneously  </a:t>
            </a:r>
          </a:p>
          <a:p>
            <a:pPr lvl="1"/>
            <a:r>
              <a:rPr lang="en-US" sz="1200" dirty="0" smtClean="0"/>
              <a:t>e.g., use </a:t>
            </a:r>
            <a:r>
              <a:rPr lang="en-US" sz="1200" dirty="0" smtClean="0">
                <a:solidFill>
                  <a:srgbClr val="FF0000"/>
                </a:solidFill>
              </a:rPr>
              <a:t>dominant</a:t>
            </a:r>
            <a:r>
              <a:rPr lang="en-US" sz="1200" dirty="0" smtClean="0"/>
              <a:t> hand for fine motor control (text and shapes) and </a:t>
            </a:r>
            <a:r>
              <a:rPr lang="en-US" sz="1200" dirty="0" smtClean="0">
                <a:solidFill>
                  <a:srgbClr val="FF0000"/>
                </a:solidFill>
              </a:rPr>
              <a:t>non-dominant</a:t>
            </a:r>
            <a:r>
              <a:rPr lang="en-US" sz="1200" dirty="0" smtClean="0"/>
              <a:t> hand for coarse motor control (moving the virtual paper, menus, </a:t>
            </a:r>
            <a:r>
              <a:rPr lang="en-US" sz="1200" dirty="0" err="1" smtClean="0"/>
              <a:t>moding</a:t>
            </a:r>
            <a:r>
              <a:rPr lang="en-US" sz="1200" dirty="0" smtClean="0"/>
              <a:t> pen)</a:t>
            </a:r>
          </a:p>
          <a:p>
            <a:pPr lvl="1"/>
            <a:r>
              <a:rPr lang="en-US" sz="1200" dirty="0" smtClean="0"/>
              <a:t>Need to distinguish pen and touch as different inputs and to allow the two to coexist/collaborate</a:t>
            </a:r>
          </a:p>
          <a:p>
            <a:r>
              <a:rPr lang="en-US" sz="1400" dirty="0" smtClean="0"/>
              <a:t>Examples</a:t>
            </a:r>
          </a:p>
          <a:p>
            <a:pPr lvl="1"/>
            <a:r>
              <a:rPr lang="en-US" sz="1200" dirty="0" smtClean="0"/>
              <a:t>our Hands-on Math UI</a:t>
            </a:r>
          </a:p>
          <a:p>
            <a:pPr lvl="1"/>
            <a:r>
              <a:rPr lang="en-US" sz="1200" dirty="0" smtClean="0"/>
              <a:t>See “In-Place commands”</a:t>
            </a:r>
            <a:r>
              <a:rPr lang="en-US" sz="1200" dirty="0"/>
              <a:t> </a:t>
            </a:r>
            <a:r>
              <a:rPr lang="en-US" sz="1000" dirty="0" smtClean="0">
                <a:hlinkClick r:id="rId3"/>
              </a:rPr>
              <a:t>https</a:t>
            </a:r>
            <a:r>
              <a:rPr lang="en-US" sz="1000" dirty="0">
                <a:hlinkClick r:id="rId3"/>
              </a:rPr>
              <a:t>://skydrive.live.com/redir?resid=C44277986A2873F1!4692&amp;authkey=!</a:t>
            </a:r>
            <a:r>
              <a:rPr lang="en-US" sz="1000" dirty="0" smtClean="0">
                <a:hlinkClick r:id="rId3"/>
              </a:rPr>
              <a:t>AFXNJ6tuQtT2U3Q</a:t>
            </a:r>
            <a:endParaRPr lang="en-US" sz="500" dirty="0" smtClean="0"/>
          </a:p>
          <a:p>
            <a:pPr lvl="1"/>
            <a:r>
              <a:rPr lang="en-US" sz="1200" dirty="0" smtClean="0"/>
              <a:t>Perceptive Pixel (see next slide)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Bi-manual Operation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rcRect b="21412"/>
          <a:stretch>
            <a:fillRect/>
          </a:stretch>
        </p:blipFill>
        <p:spPr bwMode="auto">
          <a:xfrm>
            <a:off x="6299614" y="819150"/>
            <a:ext cx="264168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folding.jpg"/>
          <p:cNvPicPr>
            <a:picLocks noChangeAspect="1"/>
          </p:cNvPicPr>
          <p:nvPr/>
        </p:nvPicPr>
        <p:blipFill>
          <a:blip r:embed="rId5" cstate="print"/>
          <a:srcRect t="2143" b="13918"/>
          <a:stretch>
            <a:fillRect/>
          </a:stretch>
        </p:blipFill>
        <p:spPr>
          <a:xfrm>
            <a:off x="6316751" y="2837464"/>
            <a:ext cx="2624559" cy="16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800600" cy="3600450"/>
          </a:xfrm>
        </p:spPr>
        <p:txBody>
          <a:bodyPr/>
          <a:lstStyle/>
          <a:p>
            <a:r>
              <a:rPr lang="en-US" dirty="0" smtClean="0"/>
              <a:t>Perceptive Pixel (now part of Microsoft)</a:t>
            </a:r>
          </a:p>
          <a:p>
            <a:pPr lvl="1"/>
            <a:r>
              <a:rPr lang="en-US" dirty="0" smtClean="0"/>
              <a:t>Line of </a:t>
            </a:r>
            <a:r>
              <a:rPr lang="en-US" dirty="0" err="1" smtClean="0"/>
              <a:t>multitouch</a:t>
            </a:r>
            <a:r>
              <a:rPr lang="en-US" dirty="0" smtClean="0"/>
              <a:t> displays capable of bi-manual operation (up to 82 inch)</a:t>
            </a:r>
          </a:p>
          <a:p>
            <a:pPr lvl="2"/>
            <a:r>
              <a:rPr lang="en-US" dirty="0" smtClean="0"/>
              <a:t>differentiates simultaneous stylus and finger input, e.g., simulating manipulating a “</a:t>
            </a:r>
            <a:r>
              <a:rPr lang="en-US" dirty="0" err="1" smtClean="0"/>
              <a:t>french</a:t>
            </a:r>
            <a:r>
              <a:rPr lang="en-US" dirty="0" smtClean="0"/>
              <a:t> curve” or drawing with any kind of template</a:t>
            </a:r>
          </a:p>
          <a:p>
            <a:pPr lvl="2"/>
            <a:r>
              <a:rPr lang="en-US" dirty="0" smtClean="0"/>
              <a:t>also capable of differentiating the input of four simultaneous users!</a:t>
            </a:r>
          </a:p>
          <a:p>
            <a:pPr lvl="2"/>
            <a:r>
              <a:rPr lang="en-US" dirty="0" smtClean="0"/>
              <a:t>can register hover state of “active” stylus - capable of reporting information before pen actually touches screen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Perceptive Pixel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799" y="285750"/>
            <a:ext cx="3088030" cy="20574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85776" y="2638964"/>
            <a:ext cx="1258651" cy="1990186"/>
            <a:chOff x="6385776" y="2638964"/>
            <a:chExt cx="1258651" cy="19901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776" y="2638964"/>
              <a:ext cx="1258651" cy="174118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433379" y="4321373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French curves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2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52400" y="1085850"/>
            <a:ext cx="6629400" cy="360045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>
                <a:cs typeface="Arial" charset="0"/>
              </a:rPr>
              <a:t>Buxton:   Acoustic </a:t>
            </a:r>
            <a:r>
              <a:rPr lang="en-US" sz="1800" dirty="0">
                <a:cs typeface="Arial" charset="0"/>
              </a:rPr>
              <a:t>transducers are bidirectional, e.g., microphone/speaker; why not displays</a:t>
            </a:r>
            <a:r>
              <a:rPr lang="en-US" sz="1800" dirty="0" smtClean="0">
                <a:cs typeface="Arial" charset="0"/>
              </a:rPr>
              <a:t>?!?</a:t>
            </a:r>
          </a:p>
          <a:p>
            <a:pPr lvl="1"/>
            <a:r>
              <a:rPr lang="en-US" sz="1400" dirty="0">
                <a:cs typeface="Arial" charset="0"/>
              </a:rPr>
              <a:t>d</a:t>
            </a:r>
            <a:r>
              <a:rPr lang="en-US" sz="1400" dirty="0" smtClean="0">
                <a:cs typeface="Arial" charset="0"/>
              </a:rPr>
              <a:t>isplay pixel </a:t>
            </a:r>
            <a:r>
              <a:rPr lang="en-US" sz="1400" dirty="0">
                <a:cs typeface="Arial" charset="0"/>
              </a:rPr>
              <a:t>can be </a:t>
            </a:r>
            <a:r>
              <a:rPr lang="en-US" sz="1400" dirty="0" smtClean="0">
                <a:cs typeface="Arial" charset="0"/>
              </a:rPr>
              <a:t> (</a:t>
            </a:r>
            <a:r>
              <a:rPr lang="en-US" sz="1400" dirty="0">
                <a:cs typeface="Arial" charset="0"/>
              </a:rPr>
              <a:t>R,G, B, I) where I puns eye and is basically a photo-sensor </a:t>
            </a:r>
            <a:r>
              <a:rPr lang="en-US" sz="1400" dirty="0" smtClean="0">
                <a:cs typeface="Arial" charset="0"/>
              </a:rPr>
              <a:t>– example: </a:t>
            </a:r>
            <a:r>
              <a:rPr lang="en-US" sz="1400" dirty="0">
                <a:cs typeface="Arial" charset="0"/>
              </a:rPr>
              <a:t>Samsung’s </a:t>
            </a:r>
            <a:r>
              <a:rPr lang="en-US" sz="1400" dirty="0" smtClean="0">
                <a:cs typeface="Arial" charset="0"/>
              </a:rPr>
              <a:t>SUR40: LCD for RGB, CCD for IR (infrared) for pen/touch</a:t>
            </a:r>
          </a:p>
          <a:p>
            <a:pPr lvl="2"/>
            <a:r>
              <a:rPr lang="en-US" sz="1300" b="1" dirty="0">
                <a:cs typeface="Arial" charset="0"/>
              </a:rPr>
              <a:t>http://www.youtube.com/watch?v=kmOku92MlQc</a:t>
            </a:r>
          </a:p>
          <a:p>
            <a:r>
              <a:rPr lang="en-US" sz="1800" dirty="0" smtClean="0">
                <a:cs typeface="Arial" charset="0"/>
              </a:rPr>
              <a:t>Size </a:t>
            </a:r>
            <a:r>
              <a:rPr lang="en-US" sz="1800" dirty="0">
                <a:cs typeface="Arial" charset="0"/>
              </a:rPr>
              <a:t>matters (large screen displays, the </a:t>
            </a:r>
            <a:r>
              <a:rPr lang="en-US" sz="1800" dirty="0" smtClean="0">
                <a:cs typeface="Arial" charset="0"/>
              </a:rPr>
              <a:t>Cave)</a:t>
            </a:r>
          </a:p>
          <a:p>
            <a:pPr lvl="1"/>
            <a:r>
              <a:rPr lang="en-US" sz="1400" b="1" dirty="0" smtClean="0">
                <a:cs typeface="Arial" charset="0"/>
              </a:rPr>
              <a:t>individual slates vs. classroom blackboards </a:t>
            </a:r>
            <a:r>
              <a:rPr lang="en-US" sz="1400" b="1" dirty="0">
                <a:cs typeface="Arial" charset="0"/>
              </a:rPr>
              <a:t>in “</a:t>
            </a:r>
            <a:r>
              <a:rPr lang="en-US" sz="1400" b="1" dirty="0" err="1">
                <a:cs typeface="Arial" charset="0"/>
              </a:rPr>
              <a:t>ed</a:t>
            </a:r>
            <a:r>
              <a:rPr lang="en-US" sz="1400" b="1" dirty="0">
                <a:cs typeface="Arial" charset="0"/>
              </a:rPr>
              <a:t> tech”!</a:t>
            </a:r>
          </a:p>
          <a:p>
            <a:pPr lvl="1"/>
            <a:r>
              <a:rPr lang="en-US" sz="1400" dirty="0">
                <a:cs typeface="Arial" charset="0"/>
              </a:rPr>
              <a:t>m</a:t>
            </a:r>
            <a:r>
              <a:rPr lang="en-US" sz="1400" dirty="0" smtClean="0">
                <a:cs typeface="Arial" charset="0"/>
              </a:rPr>
              <a:t>ultiple </a:t>
            </a:r>
            <a:r>
              <a:rPr lang="en-US" sz="1400" dirty="0">
                <a:cs typeface="Arial" charset="0"/>
              </a:rPr>
              <a:t>technologies will make it possible to replace whiteboards cheaply with 100-200 DPI color screens (e.g., Organic LEDs); can be put on thin, flexible substrates, cover your office, den or other rooms with dynamically updated interactive </a:t>
            </a:r>
            <a:r>
              <a:rPr lang="en-US" sz="1400" dirty="0" smtClean="0">
                <a:cs typeface="Arial" charset="0"/>
              </a:rPr>
              <a:t>displays</a:t>
            </a:r>
          </a:p>
          <a:p>
            <a:pPr lvl="1"/>
            <a:r>
              <a:rPr lang="en-US" sz="1400" dirty="0" smtClean="0">
                <a:cs typeface="Arial" charset="0"/>
              </a:rPr>
              <a:t>“</a:t>
            </a:r>
            <a:r>
              <a:rPr lang="en-US" sz="1400" dirty="0" err="1" smtClean="0">
                <a:cs typeface="Arial" charset="0"/>
              </a:rPr>
              <a:t>phicons</a:t>
            </a:r>
            <a:r>
              <a:rPr lang="en-US" sz="1400" dirty="0" smtClean="0">
                <a:cs typeface="Arial" charset="0"/>
              </a:rPr>
              <a:t>”/tangible </a:t>
            </a:r>
            <a:r>
              <a:rPr lang="en-US" sz="1400" dirty="0">
                <a:cs typeface="Arial" charset="0"/>
              </a:rPr>
              <a:t>objects become interesting when they have built-in </a:t>
            </a:r>
            <a:r>
              <a:rPr lang="en-US" sz="1400" dirty="0" smtClean="0">
                <a:cs typeface="Arial" charset="0"/>
              </a:rPr>
              <a:t>intelligence</a:t>
            </a:r>
          </a:p>
          <a:p>
            <a:pPr lvl="1"/>
            <a:r>
              <a:rPr lang="en-US" sz="1400" dirty="0">
                <a:cs typeface="Arial" charset="0"/>
              </a:rPr>
              <a:t>s</a:t>
            </a:r>
            <a:r>
              <a:rPr lang="en-US" sz="1400" dirty="0" smtClean="0">
                <a:cs typeface="Arial" charset="0"/>
              </a:rPr>
              <a:t>urface </a:t>
            </a:r>
            <a:r>
              <a:rPr lang="en-US" sz="1400" dirty="0">
                <a:cs typeface="Arial" charset="0"/>
              </a:rPr>
              <a:t>becomes connecting "ground" on which these "figures“ interact and amplify their </a:t>
            </a:r>
            <a:r>
              <a:rPr lang="en-US" sz="1400" dirty="0" smtClean="0">
                <a:cs typeface="Arial" charset="0"/>
              </a:rPr>
              <a:t>ability, e.g., interoperate smart phone, digital camera and table display</a:t>
            </a:r>
          </a:p>
          <a:p>
            <a:pPr marL="285750" indent="-285750"/>
            <a:r>
              <a:rPr lang="en-US" sz="1800" dirty="0">
                <a:solidFill>
                  <a:srgbClr val="FF0000"/>
                </a:solidFill>
                <a:cs typeface="Arial" charset="0"/>
              </a:rPr>
              <a:t>M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ost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important capability is seamless interconnection and transparent movement of </a:t>
            </a:r>
            <a:r>
              <a:rPr lang="en-US" sz="1800" dirty="0" smtClean="0">
                <a:solidFill>
                  <a:srgbClr val="FF0000"/>
                </a:solidFill>
                <a:cs typeface="Arial" charset="0"/>
              </a:rPr>
              <a:t> context </a:t>
            </a:r>
            <a:r>
              <a:rPr lang="en-US" sz="1800" dirty="0">
                <a:solidFill>
                  <a:srgbClr val="FF0000"/>
                </a:solidFill>
                <a:cs typeface="Arial" charset="0"/>
              </a:rPr>
              <a:t>(“working set”) between devices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Surface </a:t>
            </a:r>
            <a:r>
              <a:rPr lang="en-US" dirty="0"/>
              <a:t>and Tangible Computing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023935"/>
            <a:ext cx="2590800" cy="212608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0940" y="3150021"/>
            <a:ext cx="1999488" cy="15016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500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4914" y="895350"/>
            <a:ext cx="8229600" cy="3600450"/>
          </a:xfrm>
        </p:spPr>
        <p:txBody>
          <a:bodyPr>
            <a:noAutofit/>
          </a:bodyPr>
          <a:lstStyle/>
          <a:p>
            <a:r>
              <a:rPr lang="en-US" altLang="zh-TW" sz="1400" dirty="0">
                <a:ea typeface="新細明體" pitchFamily="18" charset="-120"/>
              </a:rPr>
              <a:t>a.k.a. gestures and 3D widgets</a:t>
            </a:r>
          </a:p>
          <a:p>
            <a:pPr lvl="1"/>
            <a:r>
              <a:rPr lang="en-US" altLang="zh-TW" sz="1400" dirty="0">
                <a:ea typeface="新細明體" pitchFamily="18" charset="-120"/>
              </a:rPr>
              <a:t>Part of a windowing system, UI toolkit, or 3D environment</a:t>
            </a:r>
          </a:p>
          <a:p>
            <a:pPr lvl="1"/>
            <a:r>
              <a:rPr lang="en-US" altLang="zh-TW" sz="1400" dirty="0">
                <a:ea typeface="新細明體" pitchFamily="18" charset="-120"/>
              </a:rPr>
              <a:t>Widgets </a:t>
            </a:r>
            <a:r>
              <a:rPr lang="en-US" altLang="zh-TW" sz="1400" dirty="0">
                <a:latin typeface="Times New Roman" pitchFamily="18" charset="0"/>
                <a:ea typeface="新細明體" pitchFamily="18" charset="-120"/>
              </a:rPr>
              <a:t>–</a:t>
            </a:r>
            <a:r>
              <a:rPr lang="en-US" altLang="zh-TW" sz="1400" dirty="0">
                <a:ea typeface="新細明體" pitchFamily="18" charset="-120"/>
              </a:rPr>
              <a:t> a combination of behavior and geometry</a:t>
            </a:r>
          </a:p>
          <a:p>
            <a:r>
              <a:rPr lang="en-US" altLang="zh-TW" sz="1400" dirty="0">
                <a:ea typeface="新細明體" pitchFamily="18" charset="-120"/>
              </a:rPr>
              <a:t>Motivation</a:t>
            </a:r>
          </a:p>
          <a:p>
            <a:pPr lvl="1"/>
            <a:r>
              <a:rPr lang="en-US" altLang="zh-TW" sz="1400" dirty="0">
                <a:ea typeface="新細明體" pitchFamily="18" charset="-120"/>
              </a:rPr>
              <a:t>Advanced hardware devices are expensive, and not always available for all platforms</a:t>
            </a:r>
          </a:p>
          <a:p>
            <a:pPr lvl="1"/>
            <a:r>
              <a:rPr lang="en-US" altLang="zh-TW" sz="1400" dirty="0">
                <a:ea typeface="新細明體" pitchFamily="18" charset="-120"/>
              </a:rPr>
              <a:t>Most users already know how to use traditional input devices (mouse &amp; keyboard)</a:t>
            </a:r>
          </a:p>
          <a:p>
            <a:pPr lvl="1"/>
            <a:r>
              <a:rPr lang="en-US" altLang="zh-TW" sz="1400" dirty="0">
                <a:ea typeface="新細明體" pitchFamily="18" charset="-120"/>
              </a:rPr>
              <a:t>It is inefficient </a:t>
            </a:r>
            <a:r>
              <a:rPr lang="en-US" altLang="zh-TW" sz="1400" dirty="0" smtClean="0">
                <a:ea typeface="新細明體" pitchFamily="18" charset="-120"/>
              </a:rPr>
              <a:t>and difficult to </a:t>
            </a:r>
            <a:r>
              <a:rPr lang="en-US" altLang="zh-TW" sz="1400" dirty="0">
                <a:ea typeface="新細明體" pitchFamily="18" charset="-120"/>
              </a:rPr>
              <a:t>have to continuously switch devices</a:t>
            </a:r>
          </a:p>
          <a:p>
            <a:pPr lvl="2"/>
            <a:r>
              <a:rPr lang="en-US" altLang="zh-TW" sz="1300" dirty="0" smtClean="0">
                <a:ea typeface="新細明體" pitchFamily="18" charset="-120"/>
              </a:rPr>
              <a:t>try </a:t>
            </a:r>
            <a:r>
              <a:rPr lang="en-US" altLang="zh-TW" sz="1300" dirty="0">
                <a:ea typeface="新細明體" pitchFamily="18" charset="-120"/>
              </a:rPr>
              <a:t>to keep hands on the mouse or the </a:t>
            </a:r>
            <a:r>
              <a:rPr lang="en-US" altLang="zh-TW" sz="1300" dirty="0" smtClean="0">
                <a:ea typeface="新細明體" pitchFamily="18" charset="-120"/>
              </a:rPr>
              <a:t>keyboard</a:t>
            </a:r>
          </a:p>
          <a:p>
            <a:pPr lvl="1"/>
            <a:endParaRPr lang="en-US" altLang="zh-TW" sz="1400" dirty="0" smtClean="0">
              <a:ea typeface="新細明體" pitchFamily="18" charset="-120"/>
            </a:endParaRPr>
          </a:p>
          <a:p>
            <a:pPr lvl="1"/>
            <a:endParaRPr lang="en-US" altLang="zh-TW" sz="1400" dirty="0" smtClean="0">
              <a:ea typeface="新細明體" pitchFamily="18" charset="-120"/>
            </a:endParaRPr>
          </a:p>
          <a:p>
            <a:pPr marL="274291" lvl="1" indent="0">
              <a:buNone/>
            </a:pPr>
            <a:endParaRPr lang="en-US" altLang="zh-TW" sz="1400" dirty="0">
              <a:ea typeface="新細明體" pitchFamily="18" charset="-120"/>
            </a:endParaRPr>
          </a:p>
          <a:p>
            <a:pPr marL="274291" lvl="1" indent="0">
              <a:buNone/>
            </a:pPr>
            <a:endParaRPr lang="en-US" altLang="zh-TW" sz="1400" dirty="0" smtClean="0">
              <a:ea typeface="新細明體" pitchFamily="18" charset="-120"/>
            </a:endParaRPr>
          </a:p>
          <a:p>
            <a:pPr lvl="1"/>
            <a:r>
              <a:rPr lang="en-US" altLang="zh-TW" sz="1400" dirty="0" smtClean="0">
                <a:ea typeface="新細明體" pitchFamily="18" charset="-120"/>
              </a:rPr>
              <a:t>Would </a:t>
            </a:r>
            <a:r>
              <a:rPr lang="en-US" altLang="zh-TW" sz="1400" dirty="0">
                <a:ea typeface="新細明體" pitchFamily="18" charset="-120"/>
              </a:rPr>
              <a:t>like to perform complicated inputs with simple gestures</a:t>
            </a:r>
          </a:p>
          <a:p>
            <a:pPr lvl="1"/>
            <a:r>
              <a:rPr lang="en-US" altLang="zh-TW" sz="1400" dirty="0">
                <a:ea typeface="新細明體" pitchFamily="18" charset="-120"/>
              </a:rPr>
              <a:t>You implemented a virtual trackball and other virtual input devices in the Modeler Lab!</a:t>
            </a:r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Virtual Input Devices (1/8)</a:t>
            </a:r>
            <a:endParaRPr lang="en-US" dirty="0"/>
          </a:p>
        </p:txBody>
      </p:sp>
      <p:pic>
        <p:nvPicPr>
          <p:cNvPr id="4" name="Picture 4" descr="controls"/>
          <p:cNvPicPr>
            <a:picLocks noChangeAspect="1" noChangeArrowheads="1"/>
          </p:cNvPicPr>
          <p:nvPr/>
        </p:nvPicPr>
        <p:blipFill>
          <a:blip r:embed="rId3" cstate="print">
            <a:lum bright="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05154"/>
            <a:ext cx="3426714" cy="117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5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81000" y="1074736"/>
            <a:ext cx="8229600" cy="360045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ea typeface="新細明體" pitchFamily="18" charset="-120"/>
              </a:rPr>
              <a:t>2D widgets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Windowing systems (e.g. </a:t>
            </a:r>
            <a:r>
              <a:rPr lang="en-US" altLang="zh-TW" dirty="0" smtClean="0">
                <a:ea typeface="新細明體" pitchFamily="18" charset="-120"/>
              </a:rPr>
              <a:t>X, Mac, </a:t>
            </a:r>
            <a:r>
              <a:rPr lang="en-US" altLang="zh-TW" dirty="0">
                <a:ea typeface="新細明體" pitchFamily="18" charset="-120"/>
              </a:rPr>
              <a:t>Windows)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window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scrollbar</a:t>
            </a:r>
            <a:endParaRPr lang="en-US" altLang="zh-TW" sz="1800" dirty="0">
              <a:ea typeface="新細明體" pitchFamily="18" charset="-120"/>
            </a:endParaRPr>
          </a:p>
          <a:p>
            <a:pPr lvl="2"/>
            <a:endParaRPr lang="en-US" altLang="zh-TW" sz="1800" dirty="0">
              <a:ea typeface="新細明體" pitchFamily="18" charset="-120"/>
            </a:endParaRPr>
          </a:p>
          <a:p>
            <a:pPr lvl="1"/>
            <a:r>
              <a:rPr lang="en-US" altLang="zh-TW" dirty="0">
                <a:ea typeface="新細明體" pitchFamily="18" charset="-120"/>
              </a:rPr>
              <a:t>UI toolkits (e.g. Java </a:t>
            </a:r>
            <a:r>
              <a:rPr lang="en-US" altLang="zh-TW" dirty="0" smtClean="0">
                <a:ea typeface="新細明體" pitchFamily="18" charset="-120"/>
              </a:rPr>
              <a:t>Swing/AWT, </a:t>
            </a:r>
            <a:r>
              <a:rPr lang="en-US" altLang="zh-TW" dirty="0">
                <a:ea typeface="新細明體" pitchFamily="18" charset="-120"/>
              </a:rPr>
              <a:t>Cocoa, </a:t>
            </a:r>
            <a:r>
              <a:rPr lang="en-US" altLang="zh-TW" dirty="0" err="1">
                <a:ea typeface="新細明體" pitchFamily="18" charset="-120"/>
              </a:rPr>
              <a:t>Qt</a:t>
            </a:r>
            <a:r>
              <a:rPr lang="en-US" altLang="zh-TW" dirty="0">
                <a:ea typeface="新細明體" pitchFamily="18" charset="-120"/>
              </a:rPr>
              <a:t>, WPF)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button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dialog box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drawing area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object </a:t>
            </a:r>
            <a:r>
              <a:rPr lang="en-US" altLang="zh-TW" sz="1800" dirty="0" smtClean="0">
                <a:ea typeface="新細明體" pitchFamily="18" charset="-120"/>
              </a:rPr>
              <a:t>handles</a:t>
            </a:r>
            <a:endParaRPr lang="en-US" altLang="zh-TW" sz="1800" dirty="0">
              <a:ea typeface="新細明體" pitchFamily="18" charset="-120"/>
            </a:endParaRPr>
          </a:p>
          <a:p>
            <a:pPr marL="594298" lvl="2" indent="0">
              <a:buNone/>
            </a:pPr>
            <a:endParaRPr lang="en-US" altLang="zh-TW" sz="1800" dirty="0">
              <a:ea typeface="新細明體" pitchFamily="18" charset="-120"/>
            </a:endParaRPr>
          </a:p>
          <a:p>
            <a:pPr lvl="1"/>
            <a:r>
              <a:rPr lang="en-US" altLang="zh-TW" dirty="0">
                <a:ea typeface="新細明體" pitchFamily="18" charset="-120"/>
              </a:rPr>
              <a:t>Simulating hardware devices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sliders as virtual dials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windows as virtual tablet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Virtual Input Devices (2/8)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95" y="1581154"/>
            <a:ext cx="3872389" cy="2511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2" y="4092607"/>
            <a:ext cx="1367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Swing 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094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ea typeface="新細明體" pitchFamily="18" charset="-120"/>
              </a:rPr>
              <a:t>3D widgets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Ambiguity of gestures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2D mouse gesture </a:t>
            </a:r>
            <a:r>
              <a:rPr lang="en-US" altLang="zh-TW" sz="1800" dirty="0">
                <a:ea typeface="新細明體" pitchFamily="18" charset="-120"/>
                <a:sym typeface="Wingdings" pitchFamily="2" charset="2"/>
              </a:rPr>
              <a:t></a:t>
            </a:r>
            <a:r>
              <a:rPr lang="en-US" altLang="zh-TW" sz="1800" dirty="0">
                <a:ea typeface="新細明體" pitchFamily="18" charset="-120"/>
              </a:rPr>
              <a:t> 3D movement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interface must make decisions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complex geometry involved to make these decisions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Fundamental differences between 2D and 3D graphics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multiple coordinate systems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hidden surfaces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more complicated primitives (3D objects, not 2D windows)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Combine geometry &amp; behavior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make sure that target users can infer the widget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sz="1800" dirty="0">
                <a:ea typeface="新細明體" pitchFamily="18" charset="-120"/>
              </a:rPr>
              <a:t>s functionality based on its geometry</a:t>
            </a:r>
          </a:p>
          <a:p>
            <a:pPr lvl="2"/>
            <a:r>
              <a:rPr lang="en-US" altLang="zh-TW" sz="1800" dirty="0">
                <a:solidFill>
                  <a:srgbClr val="FF0000"/>
                </a:solidFill>
                <a:ea typeface="新細明體" pitchFamily="18" charset="-120"/>
              </a:rPr>
              <a:t>reduce the cognitive distance </a:t>
            </a:r>
            <a:r>
              <a:rPr lang="en-US" altLang="zh-TW" sz="1800" dirty="0">
                <a:ea typeface="新細明體" pitchFamily="18" charset="-120"/>
              </a:rPr>
              <a:t>between the function you are actually performing and the interaction you are doing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virtual devices should show the 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“</a:t>
            </a:r>
            <a:r>
              <a:rPr lang="en-US" altLang="zh-TW" sz="1800" dirty="0">
                <a:ea typeface="新細明體" pitchFamily="18" charset="-120"/>
              </a:rPr>
              <a:t>affordances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”</a:t>
            </a:r>
            <a:r>
              <a:rPr lang="en-US" altLang="zh-TW" sz="1800" dirty="0">
                <a:ea typeface="新細明體" pitchFamily="18" charset="-120"/>
              </a:rPr>
              <a:t> of the actions they are designed to do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Virtual Input Devices (3/8)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3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04800" y="1152525"/>
            <a:ext cx="3048000" cy="3600450"/>
          </a:xfrm>
        </p:spPr>
        <p:txBody>
          <a:bodyPr/>
          <a:lstStyle/>
          <a:p>
            <a:pPr marL="468659" indent="-285750"/>
            <a:r>
              <a:rPr lang="en-US" altLang="zh-TW" dirty="0" smtClean="0">
                <a:latin typeface="Verdana" pitchFamily="34" charset="0"/>
                <a:ea typeface="新細明體" pitchFamily="18" charset="-120"/>
              </a:rPr>
              <a:t>Disambiguating 2D gestures</a:t>
            </a:r>
          </a:p>
          <a:p>
            <a:pPr marL="742950" lvl="1" indent="-285750"/>
            <a:r>
              <a:rPr lang="en-US" altLang="zh-TW" dirty="0" smtClean="0">
                <a:latin typeface="Verdana" pitchFamily="34" charset="0"/>
                <a:ea typeface="新細明體" pitchFamily="18" charset="-120"/>
              </a:rPr>
              <a:t>How </a:t>
            </a:r>
            <a:r>
              <a:rPr lang="en-US" altLang="zh-TW" dirty="0">
                <a:latin typeface="Verdana" pitchFamily="34" charset="0"/>
                <a:ea typeface="新細明體" pitchFamily="18" charset="-120"/>
              </a:rPr>
              <a:t>do we interpret a 2D mouse gesture for 3D translation</a:t>
            </a:r>
            <a:r>
              <a:rPr lang="en-US" altLang="zh-TW" dirty="0" smtClean="0">
                <a:latin typeface="Verdana" pitchFamily="34" charset="0"/>
                <a:ea typeface="新細明體" pitchFamily="18" charset="-120"/>
              </a:rPr>
              <a:t>?</a:t>
            </a:r>
          </a:p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Virtual Input Devices (4/8)</a:t>
            </a:r>
            <a:endParaRPr lang="en-US" dirty="0"/>
          </a:p>
        </p:txBody>
      </p:sp>
      <p:graphicFrame>
        <p:nvGraphicFramePr>
          <p:cNvPr id="4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434298"/>
              </p:ext>
            </p:extLst>
          </p:nvPr>
        </p:nvGraphicFramePr>
        <p:xfrm>
          <a:off x="5419732" y="2352676"/>
          <a:ext cx="1251429" cy="94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" name="Image" r:id="rId4" imgW="8342857" imgH="6323810" progId="">
                  <p:embed/>
                </p:oleObj>
              </mc:Choice>
              <mc:Fallback>
                <p:oleObj name="Image" r:id="rId4" imgW="8342857" imgH="6323810" progId="">
                  <p:embed/>
                  <p:pic>
                    <p:nvPicPr>
                      <p:cNvPr id="0" name="Picture 6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9732" y="2352676"/>
                        <a:ext cx="1251429" cy="948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18512"/>
              </p:ext>
            </p:extLst>
          </p:nvPr>
        </p:nvGraphicFramePr>
        <p:xfrm>
          <a:off x="3667134" y="2352676"/>
          <a:ext cx="1251429" cy="94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" name="Image" r:id="rId6" imgW="8342857" imgH="6323810" progId="">
                  <p:embed/>
                </p:oleObj>
              </mc:Choice>
              <mc:Fallback>
                <p:oleObj name="Image" r:id="rId6" imgW="8342857" imgH="6323810" progId="">
                  <p:embed/>
                  <p:pic>
                    <p:nvPicPr>
                      <p:cNvPr id="0" name="Picture 6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4" y="2352676"/>
                        <a:ext cx="1251429" cy="948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323989"/>
              </p:ext>
            </p:extLst>
          </p:nvPr>
        </p:nvGraphicFramePr>
        <p:xfrm>
          <a:off x="3667134" y="3648076"/>
          <a:ext cx="1251429" cy="94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" name="Image" r:id="rId7" imgW="8342857" imgH="6323810" progId="">
                  <p:embed/>
                </p:oleObj>
              </mc:Choice>
              <mc:Fallback>
                <p:oleObj name="Image" r:id="rId7" imgW="8342857" imgH="6323810" progId="">
                  <p:embed/>
                  <p:pic>
                    <p:nvPicPr>
                      <p:cNvPr id="0" name="Picture 6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4" y="3648076"/>
                        <a:ext cx="1251429" cy="948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684883"/>
              </p:ext>
            </p:extLst>
          </p:nvPr>
        </p:nvGraphicFramePr>
        <p:xfrm>
          <a:off x="5419732" y="3648076"/>
          <a:ext cx="1251429" cy="94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" name="Image" r:id="rId8" imgW="8342857" imgH="6323810" progId="">
                  <p:embed/>
                </p:oleObj>
              </mc:Choice>
              <mc:Fallback>
                <p:oleObj name="Image" r:id="rId8" imgW="8342857" imgH="6323810" progId="">
                  <p:embed/>
                  <p:pic>
                    <p:nvPicPr>
                      <p:cNvPr id="0" name="Picture 6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9732" y="3648076"/>
                        <a:ext cx="1251429" cy="948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321524"/>
              </p:ext>
            </p:extLst>
          </p:nvPr>
        </p:nvGraphicFramePr>
        <p:xfrm>
          <a:off x="3743333" y="1133476"/>
          <a:ext cx="1251429" cy="94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" name="Image" r:id="rId9" imgW="8342857" imgH="6323810" progId="">
                  <p:embed/>
                </p:oleObj>
              </mc:Choice>
              <mc:Fallback>
                <p:oleObj name="Image" r:id="rId9" imgW="8342857" imgH="6323810" progId="">
                  <p:embed/>
                  <p:pic>
                    <p:nvPicPr>
                      <p:cNvPr id="0" name="Picture 6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333" y="1133476"/>
                        <a:ext cx="1251429" cy="948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728339"/>
              </p:ext>
            </p:extLst>
          </p:nvPr>
        </p:nvGraphicFramePr>
        <p:xfrm>
          <a:off x="5419732" y="1133476"/>
          <a:ext cx="1251429" cy="94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" name="Image" r:id="rId10" imgW="8342857" imgH="6323810" progId="">
                  <p:embed/>
                </p:oleObj>
              </mc:Choice>
              <mc:Fallback>
                <p:oleObj name="Image" r:id="rId10" imgW="8342857" imgH="6323810" progId="">
                  <p:embed/>
                  <p:pic>
                    <p:nvPicPr>
                      <p:cNvPr id="0" name="Picture 6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9732" y="1133476"/>
                        <a:ext cx="1251429" cy="9485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699134"/>
              </p:ext>
            </p:extLst>
          </p:nvPr>
        </p:nvGraphicFramePr>
        <p:xfrm>
          <a:off x="7096127" y="3648079"/>
          <a:ext cx="1251429" cy="946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" name="Image" r:id="rId11" imgW="8342857" imgH="6311111" progId="">
                  <p:embed/>
                </p:oleObj>
              </mc:Choice>
              <mc:Fallback>
                <p:oleObj name="Image" r:id="rId11" imgW="8342857" imgH="6311111" progId="">
                  <p:embed/>
                  <p:pic>
                    <p:nvPicPr>
                      <p:cNvPr id="0" name="Picture 6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27" y="3648079"/>
                        <a:ext cx="1251429" cy="946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667311"/>
              </p:ext>
            </p:extLst>
          </p:nvPr>
        </p:nvGraphicFramePr>
        <p:xfrm>
          <a:off x="7096133" y="2352675"/>
          <a:ext cx="1253333" cy="946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" name="Image" r:id="rId13" imgW="8355556" imgH="6311111" progId="">
                  <p:embed/>
                </p:oleObj>
              </mc:Choice>
              <mc:Fallback>
                <p:oleObj name="Image" r:id="rId13" imgW="8355556" imgH="6311111" progId="">
                  <p:embed/>
                  <p:pic>
                    <p:nvPicPr>
                      <p:cNvPr id="0" name="Picture 6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3" y="2352675"/>
                        <a:ext cx="1253333" cy="946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965107"/>
              </p:ext>
            </p:extLst>
          </p:nvPr>
        </p:nvGraphicFramePr>
        <p:xfrm>
          <a:off x="7096125" y="1133475"/>
          <a:ext cx="1249524" cy="950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" name="Image" r:id="rId15" imgW="8330159" imgH="6336508" progId="">
                  <p:embed/>
                </p:oleObj>
              </mc:Choice>
              <mc:Fallback>
                <p:oleObj name="Image" r:id="rId15" imgW="8330159" imgH="6336508" progId="">
                  <p:embed/>
                  <p:pic>
                    <p:nvPicPr>
                      <p:cNvPr id="0" name="Picture 6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25" y="1133475"/>
                        <a:ext cx="1249524" cy="950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708072" y="893449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Axis-aligned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621505" y="2120269"/>
            <a:ext cx="1105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Screen-aligned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570786" y="3408045"/>
            <a:ext cx="114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Surface-aligned</a:t>
            </a:r>
            <a:endParaRPr lang="en-US" sz="1200" dirty="0"/>
          </a:p>
        </p:txBody>
      </p:sp>
      <p:sp>
        <p:nvSpPr>
          <p:cNvPr id="18" name="Line 113"/>
          <p:cNvSpPr>
            <a:spLocks noChangeShapeType="1"/>
          </p:cNvSpPr>
          <p:nvPr/>
        </p:nvSpPr>
        <p:spPr bwMode="auto">
          <a:xfrm flipV="1">
            <a:off x="5958840" y="1659253"/>
            <a:ext cx="266700" cy="111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16"/>
          <p:cNvSpPr>
            <a:spLocks noChangeShapeType="1"/>
          </p:cNvSpPr>
          <p:nvPr/>
        </p:nvSpPr>
        <p:spPr bwMode="auto">
          <a:xfrm flipV="1">
            <a:off x="5882640" y="2876550"/>
            <a:ext cx="3429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17"/>
          <p:cNvSpPr>
            <a:spLocks noChangeShapeType="1"/>
          </p:cNvSpPr>
          <p:nvPr/>
        </p:nvSpPr>
        <p:spPr bwMode="auto">
          <a:xfrm flipV="1">
            <a:off x="5882640" y="4118292"/>
            <a:ext cx="304800" cy="111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  <p:bldP spid="15" grpId="0"/>
      <p:bldP spid="16" grpId="0"/>
      <p:bldP spid="18" grpId="0" animBg="1"/>
      <p:bldP spid="20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267200" cy="3600450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ea typeface="新細明體" pitchFamily="18" charset="-120"/>
              </a:rPr>
              <a:t>Gestural axis-aligned translation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Compare 2D mouse vector with projected 3D object </a:t>
            </a:r>
            <a:r>
              <a:rPr lang="en-US" altLang="zh-TW" dirty="0" smtClean="0">
                <a:ea typeface="新細明體" pitchFamily="18" charset="-120"/>
              </a:rPr>
              <a:t>axes</a:t>
            </a:r>
            <a:endParaRPr lang="en-US" altLang="zh-TW" dirty="0">
              <a:ea typeface="新細明體" pitchFamily="18" charset="-120"/>
            </a:endParaRPr>
          </a:p>
          <a:p>
            <a:pPr lvl="2"/>
            <a:r>
              <a:rPr lang="en-US" altLang="zh-TW" sz="1800" dirty="0">
                <a:ea typeface="新細明體" pitchFamily="18" charset="-120"/>
              </a:rPr>
              <a:t>we choose the axis whose direction matches most closely</a:t>
            </a:r>
          </a:p>
          <a:p>
            <a:pPr lvl="3"/>
            <a:r>
              <a:rPr lang="en-US" altLang="zh-TW" dirty="0">
                <a:ea typeface="新細明體" pitchFamily="18" charset="-120"/>
              </a:rPr>
              <a:t>mathematically, this is the axis whose (screen-projected) 2D dot product with the mouse vector has the largest magnitude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in this case, we choose the X axis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special cases crop up when the projected axes cannot be disambiguated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Virtual Input Devices (5/8)</a:t>
            </a:r>
            <a:endParaRPr lang="en-US" dirty="0"/>
          </a:p>
        </p:txBody>
      </p:sp>
      <p:pic>
        <p:nvPicPr>
          <p:cNvPr id="4" name="Picture 5" descr="cube_ax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2" y="1123954"/>
            <a:ext cx="3692525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70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6705600" cy="3600450"/>
          </a:xfrm>
        </p:spPr>
        <p:txBody>
          <a:bodyPr>
            <a:normAutofit lnSpcReduction="10000"/>
          </a:bodyPr>
          <a:lstStyle/>
          <a:p>
            <a:r>
              <a:rPr lang="en-US" altLang="zh-TW" sz="1800" dirty="0">
                <a:ea typeface="新細明體" pitchFamily="18" charset="-120"/>
              </a:rPr>
              <a:t>WIMP encourages ease of </a:t>
            </a:r>
            <a:r>
              <a:rPr lang="en-US" altLang="zh-TW" sz="1800" i="1" dirty="0">
                <a:ea typeface="新細明體" pitchFamily="18" charset="-120"/>
              </a:rPr>
              <a:t>x:</a:t>
            </a:r>
            <a:r>
              <a:rPr lang="en-US" altLang="zh-TW" sz="1800" dirty="0">
                <a:ea typeface="新細明體" pitchFamily="18" charset="-120"/>
              </a:rPr>
              <a:t> learning, remembering, transferring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…</a:t>
            </a:r>
            <a:endParaRPr lang="en-US" altLang="zh-TW" sz="1800" dirty="0">
              <a:ea typeface="新細明體" pitchFamily="18" charset="-120"/>
            </a:endParaRPr>
          </a:p>
          <a:p>
            <a:r>
              <a:rPr lang="en-US" altLang="zh-TW" sz="1800" dirty="0">
                <a:ea typeface="新細明體" pitchFamily="18" charset="-120"/>
              </a:rPr>
              <a:t>WIMP has become a 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“</a:t>
            </a:r>
            <a:r>
              <a:rPr lang="en-US" altLang="zh-TW" sz="1800" dirty="0">
                <a:ea typeface="新細明體" pitchFamily="18" charset="-120"/>
              </a:rPr>
              <a:t>standard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”</a:t>
            </a:r>
            <a:r>
              <a:rPr lang="en-US" altLang="zh-TW" sz="1800" dirty="0">
                <a:ea typeface="新細明體" pitchFamily="18" charset="-120"/>
              </a:rPr>
              <a:t> GUI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But </a:t>
            </a:r>
            <a:r>
              <a:rPr lang="en-US" altLang="zh-TW" dirty="0">
                <a:ea typeface="新細明體" pitchFamily="18" charset="-120"/>
              </a:rPr>
              <a:t>not everyone can or wants to use a mouse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…</a:t>
            </a:r>
            <a:r>
              <a:rPr lang="en-US" altLang="zh-TW" dirty="0">
                <a:ea typeface="新細明體" pitchFamily="18" charset="-120"/>
              </a:rPr>
              <a:t>and swipe/pinch-zoom are starting to dominate</a:t>
            </a:r>
          </a:p>
          <a:p>
            <a:r>
              <a:rPr lang="en-US" altLang="zh-TW" sz="1800" dirty="0">
                <a:ea typeface="新細明體" pitchFamily="18" charset="-120"/>
              </a:rPr>
              <a:t>Layers of support software =&gt; ease of implementation, maintainability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Toolkits (Swing, </a:t>
            </a:r>
            <a:r>
              <a:rPr lang="en-US" altLang="zh-TW" dirty="0" err="1" smtClean="0">
                <a:ea typeface="新細明體" pitchFamily="18" charset="-120"/>
              </a:rPr>
              <a:t>Qt</a:t>
            </a:r>
            <a:r>
              <a:rPr lang="en-US" altLang="zh-TW" dirty="0" smtClean="0">
                <a:ea typeface="新細明體" pitchFamily="18" charset="-120"/>
              </a:rPr>
              <a:t>, </a:t>
            </a:r>
            <a:r>
              <a:rPr lang="en-US" altLang="zh-TW" dirty="0">
                <a:ea typeface="新細明體" pitchFamily="18" charset="-120"/>
              </a:rPr>
              <a:t>etc.)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Drag-and-drop interface builders </a:t>
            </a:r>
            <a:r>
              <a:rPr lang="en-US" altLang="zh-TW" dirty="0" smtClean="0">
                <a:ea typeface="新細明體" pitchFamily="18" charset="-120"/>
              </a:rPr>
              <a:t>(</a:t>
            </a:r>
            <a:r>
              <a:rPr lang="en-US" altLang="zh-TW" dirty="0" err="1" smtClean="0">
                <a:ea typeface="新細明體" pitchFamily="18" charset="-120"/>
              </a:rPr>
              <a:t>Xcode’s</a:t>
            </a:r>
            <a:r>
              <a:rPr lang="en-US" altLang="zh-TW" dirty="0" smtClean="0">
                <a:ea typeface="新細明體" pitchFamily="18" charset="-120"/>
              </a:rPr>
              <a:t> and </a:t>
            </a:r>
            <a:r>
              <a:rPr lang="en-US" altLang="zh-TW" dirty="0" err="1" smtClean="0">
                <a:ea typeface="新細明體" pitchFamily="18" charset="-120"/>
              </a:rPr>
              <a:t>Netbeans</a:t>
            </a:r>
            <a:r>
              <a:rPr lang="en-US" altLang="zh-TW" dirty="0" smtClean="0">
                <a:ea typeface="新細明體" pitchFamily="18" charset="-120"/>
              </a:rPr>
              <a:t>’  interface builders)</a:t>
            </a:r>
            <a:endParaRPr lang="en-US" altLang="zh-TW" dirty="0">
              <a:ea typeface="新細明體" pitchFamily="18" charset="-120"/>
            </a:endParaRPr>
          </a:p>
          <a:p>
            <a:r>
              <a:rPr lang="en-US" altLang="zh-TW" sz="1800" dirty="0">
                <a:ea typeface="新細明體" pitchFamily="18" charset="-120"/>
              </a:rPr>
              <a:t>Lots of documentation about 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“</a:t>
            </a:r>
            <a:r>
              <a:rPr lang="en-US" altLang="zh-TW" sz="1800" dirty="0">
                <a:ea typeface="新細明體" pitchFamily="18" charset="-120"/>
              </a:rPr>
              <a:t>how to come up with a good GUI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”</a:t>
            </a:r>
            <a:endParaRPr lang="en-US" altLang="zh-TW" sz="1800" dirty="0">
              <a:ea typeface="新細明體" pitchFamily="18" charset="-120"/>
            </a:endParaRPr>
          </a:p>
          <a:p>
            <a:pPr lvl="1"/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“</a:t>
            </a:r>
            <a:r>
              <a:rPr lang="en-US" altLang="zh-TW" dirty="0">
                <a:ea typeface="新細明體" pitchFamily="18" charset="-120"/>
              </a:rPr>
              <a:t>GUI Design for Dummies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”</a:t>
            </a:r>
            <a:r>
              <a:rPr lang="en-US" altLang="zh-TW" dirty="0">
                <a:ea typeface="新細明體" pitchFamily="18" charset="-120"/>
              </a:rPr>
              <a:t> by Laura </a:t>
            </a:r>
            <a:r>
              <a:rPr lang="en-US" altLang="zh-TW" dirty="0" err="1">
                <a:ea typeface="新細明體" pitchFamily="18" charset="-120"/>
              </a:rPr>
              <a:t>Arlov</a:t>
            </a:r>
            <a:r>
              <a:rPr lang="en-US" altLang="zh-TW" dirty="0">
                <a:ea typeface="新細明體" pitchFamily="18" charset="-120"/>
              </a:rPr>
              <a:t> (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dirty="0">
                <a:ea typeface="新細明體" pitchFamily="18" charset="-120"/>
              </a:rPr>
              <a:t>97</a:t>
            </a:r>
            <a:r>
              <a:rPr lang="en-US" altLang="zh-TW" sz="2000" dirty="0">
                <a:ea typeface="新細明體" pitchFamily="18" charset="-120"/>
              </a:rPr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WIMP Pros</a:t>
            </a:r>
            <a:endParaRPr lang="en-US" dirty="0"/>
          </a:p>
        </p:txBody>
      </p:sp>
      <p:pic>
        <p:nvPicPr>
          <p:cNvPr id="4" name="Picture 7" descr="dummi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8" y="2571754"/>
            <a:ext cx="1571625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71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572000" cy="36004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sz="1600" dirty="0">
                <a:ea typeface="新細明體" pitchFamily="18" charset="-120"/>
              </a:rPr>
              <a:t>Virtual sphere rotation (Chen </a:t>
            </a:r>
            <a:r>
              <a:rPr lang="en-US" altLang="zh-TW" sz="1600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sz="1600" dirty="0">
                <a:ea typeface="新細明體" pitchFamily="18" charset="-120"/>
              </a:rPr>
              <a:t>88)</a:t>
            </a:r>
          </a:p>
          <a:p>
            <a:pPr lvl="1">
              <a:lnSpc>
                <a:spcPct val="90000"/>
              </a:lnSpc>
            </a:pPr>
            <a:r>
              <a:rPr lang="en-US" altLang="zh-TW" sz="1600" dirty="0">
                <a:ea typeface="新細明體" pitchFamily="18" charset="-120"/>
              </a:rPr>
              <a:t>Project mouse motions onto the surface of a sphere surrounding the object (an </a:t>
            </a:r>
            <a:r>
              <a:rPr lang="en-US" altLang="zh-TW" sz="1600" dirty="0">
                <a:latin typeface="Times New Roman" pitchFamily="18" charset="0"/>
                <a:ea typeface="新細明體" pitchFamily="18" charset="-120"/>
              </a:rPr>
              <a:t>“</a:t>
            </a:r>
            <a:r>
              <a:rPr lang="en-US" altLang="zh-TW" sz="1600" dirty="0">
                <a:ea typeface="新細明體" pitchFamily="18" charset="-120"/>
              </a:rPr>
              <a:t>object trackball</a:t>
            </a:r>
            <a:r>
              <a:rPr lang="en-US" altLang="zh-TW" sz="1600" dirty="0" smtClean="0">
                <a:latin typeface="Times New Roman" pitchFamily="18" charset="0"/>
                <a:ea typeface="新細明體" pitchFamily="18" charset="-120"/>
              </a:rPr>
              <a:t>”</a:t>
            </a:r>
            <a:r>
              <a:rPr lang="en-US" altLang="zh-TW" sz="1600" dirty="0" smtClean="0">
                <a:ea typeface="新細明體" pitchFamily="18" charset="-120"/>
              </a:rPr>
              <a:t>)</a:t>
            </a:r>
            <a:endParaRPr lang="en-US" altLang="zh-TW" sz="1600" dirty="0">
              <a:ea typeface="新細明體" pitchFamily="18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1600" dirty="0">
                <a:ea typeface="新細明體" pitchFamily="18" charset="-120"/>
              </a:rPr>
              <a:t>Construct two vectors from center of sphere to the surface of the sphere</a:t>
            </a:r>
          </a:p>
          <a:p>
            <a:pPr lvl="2">
              <a:lnSpc>
                <a:spcPct val="90000"/>
              </a:lnSpc>
            </a:pPr>
            <a:r>
              <a:rPr lang="en-US" altLang="zh-TW" sz="1400" dirty="0">
                <a:ea typeface="新細明體" pitchFamily="18" charset="-120"/>
              </a:rPr>
              <a:t>first vector: sphere center to beginning of mouse motion</a:t>
            </a:r>
          </a:p>
          <a:p>
            <a:pPr lvl="2">
              <a:lnSpc>
                <a:spcPct val="90000"/>
              </a:lnSpc>
            </a:pPr>
            <a:r>
              <a:rPr lang="en-US" altLang="zh-TW" sz="1400" dirty="0">
                <a:ea typeface="新細明體" pitchFamily="18" charset="-120"/>
              </a:rPr>
              <a:t>second vector: sphere center to end of mouse </a:t>
            </a:r>
            <a:r>
              <a:rPr lang="en-US" altLang="zh-TW" sz="1400" dirty="0" smtClean="0">
                <a:ea typeface="新細明體" pitchFamily="18" charset="-120"/>
              </a:rPr>
              <a:t>motion</a:t>
            </a:r>
            <a:endParaRPr lang="en-US" altLang="zh-TW" sz="1400" dirty="0">
              <a:ea typeface="新細明體" pitchFamily="18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1600" dirty="0">
                <a:ea typeface="新細明體" pitchFamily="18" charset="-120"/>
              </a:rPr>
              <a:t>Cross product of two vectors gives the axis around which to rotate</a:t>
            </a:r>
          </a:p>
          <a:p>
            <a:pPr lvl="1">
              <a:lnSpc>
                <a:spcPct val="90000"/>
              </a:lnSpc>
            </a:pPr>
            <a:r>
              <a:rPr lang="en-US" altLang="zh-TW" sz="1600" dirty="0">
                <a:ea typeface="新細明體" pitchFamily="18" charset="-120"/>
              </a:rPr>
              <a:t>Normalized dot product gives the cosine of angle to rotate object through</a:t>
            </a:r>
          </a:p>
          <a:p>
            <a:pPr lvl="1">
              <a:lnSpc>
                <a:spcPct val="90000"/>
              </a:lnSpc>
            </a:pPr>
            <a:r>
              <a:rPr lang="en-US" altLang="zh-TW" sz="1600" dirty="0">
                <a:ea typeface="新細明體" pitchFamily="18" charset="-120"/>
              </a:rPr>
              <a:t>Used for </a:t>
            </a:r>
            <a:r>
              <a:rPr lang="en-US" altLang="zh-TW" sz="1600" dirty="0">
                <a:latin typeface="Times New Roman" pitchFamily="18" charset="0"/>
                <a:ea typeface="新細明體" pitchFamily="18" charset="-120"/>
              </a:rPr>
              <a:t>“</a:t>
            </a:r>
            <a:r>
              <a:rPr lang="en-US" altLang="zh-TW" sz="1600" dirty="0">
                <a:ea typeface="新細明體" pitchFamily="18" charset="-120"/>
              </a:rPr>
              <a:t>camera trackball</a:t>
            </a:r>
            <a:r>
              <a:rPr lang="en-US" altLang="zh-TW" sz="1600" dirty="0">
                <a:latin typeface="Times New Roman" pitchFamily="18" charset="0"/>
                <a:ea typeface="新細明體" pitchFamily="18" charset="-120"/>
              </a:rPr>
              <a:t>”</a:t>
            </a:r>
            <a:r>
              <a:rPr lang="en-US" altLang="zh-TW" sz="1600" dirty="0">
                <a:ea typeface="新細明體" pitchFamily="18" charset="-120"/>
              </a:rPr>
              <a:t> as well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Virtual Input Devices (6/8)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8" y="1276351"/>
            <a:ext cx="3962400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>
                <a:ea typeface="新細明體" pitchFamily="18" charset="-120"/>
              </a:rPr>
              <a:t>Inherent difficulties of 3D input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Different coordinate systems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world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object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camera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UV coordinates on object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sz="1800" dirty="0">
                <a:ea typeface="新細明體" pitchFamily="18" charset="-120"/>
              </a:rPr>
              <a:t>s surface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screen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More complex math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3D points, vectors, transformation matrices, quaternions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ray casting, hidden surface calculations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2D view of 3D scene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information is missing in a flat display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objects obscured or off screen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spatial relationships difficult to perceive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need to be able to form 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“</a:t>
            </a:r>
            <a:r>
              <a:rPr lang="en-US" altLang="zh-TW" sz="1800" dirty="0">
                <a:ea typeface="新細明體" pitchFamily="18" charset="-120"/>
              </a:rPr>
              <a:t>object hypothesis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”</a:t>
            </a:r>
            <a:r>
              <a:rPr lang="en-US" altLang="zh-TW" sz="1800" dirty="0">
                <a:ea typeface="新細明體" pitchFamily="18" charset="-120"/>
              </a:rPr>
              <a:t> (James Gibson, perceptual psychologist)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Virtual Input Devices (7/8)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3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zh-TW" sz="2300" dirty="0">
                <a:ea typeface="新細明體" pitchFamily="18" charset="-120"/>
              </a:rPr>
              <a:t>Comparison of real and virtual </a:t>
            </a:r>
            <a:r>
              <a:rPr lang="en-US" altLang="zh-TW" sz="2300" dirty="0" smtClean="0">
                <a:ea typeface="新細明體" pitchFamily="18" charset="-120"/>
              </a:rPr>
              <a:t>devices</a:t>
            </a:r>
            <a:endParaRPr lang="en-US" altLang="zh-TW" sz="2600" dirty="0">
              <a:ea typeface="新細明體" pitchFamily="18" charset="-120"/>
            </a:endParaRPr>
          </a:p>
          <a:p>
            <a:pPr lvl="1">
              <a:lnSpc>
                <a:spcPct val="80000"/>
              </a:lnSpc>
            </a:pPr>
            <a:r>
              <a:rPr lang="en-US" altLang="zh-TW" sz="2000" dirty="0">
                <a:ea typeface="新細明體" pitchFamily="18" charset="-120"/>
              </a:rPr>
              <a:t>Some systems (i.e., </a:t>
            </a:r>
            <a:r>
              <a:rPr lang="en-US" altLang="zh-TW" sz="2000" dirty="0" smtClean="0">
                <a:ea typeface="新細明體" pitchFamily="18" charset="-120"/>
              </a:rPr>
              <a:t>our old </a:t>
            </a:r>
            <a:r>
              <a:rPr lang="en-US" altLang="zh-TW" sz="2000" dirty="0">
                <a:ea typeface="新細明體" pitchFamily="18" charset="-120"/>
              </a:rPr>
              <a:t>Cave) </a:t>
            </a:r>
            <a:r>
              <a:rPr lang="en-US" altLang="zh-TW" sz="2000" dirty="0" smtClean="0">
                <a:ea typeface="新細明體" pitchFamily="18" charset="-120"/>
              </a:rPr>
              <a:t>had many </a:t>
            </a:r>
            <a:r>
              <a:rPr lang="en-US" altLang="zh-TW" sz="2000" dirty="0">
                <a:ea typeface="新細明體" pitchFamily="18" charset="-120"/>
              </a:rPr>
              <a:t>physical devices</a:t>
            </a:r>
          </a:p>
          <a:p>
            <a:pPr lvl="2">
              <a:lnSpc>
                <a:spcPct val="80000"/>
              </a:lnSpc>
            </a:pPr>
            <a:r>
              <a:rPr lang="en-US" altLang="zh-TW" sz="1800" dirty="0">
                <a:ea typeface="新細明體" pitchFamily="18" charset="-120"/>
              </a:rPr>
              <a:t>2D input device: mouse, keypad, WACOM tablet</a:t>
            </a:r>
          </a:p>
          <a:p>
            <a:pPr lvl="2">
              <a:lnSpc>
                <a:spcPct val="80000"/>
              </a:lnSpc>
            </a:pPr>
            <a:r>
              <a:rPr lang="en-US" altLang="zh-TW" sz="1800" dirty="0">
                <a:ea typeface="新細明體" pitchFamily="18" charset="-120"/>
              </a:rPr>
              <a:t>Crystal Eyes shutter glasses for stereo output</a:t>
            </a:r>
          </a:p>
          <a:p>
            <a:pPr lvl="2">
              <a:lnSpc>
                <a:spcPct val="80000"/>
              </a:lnSpc>
            </a:pPr>
            <a:r>
              <a:rPr lang="en-US" altLang="zh-TW" sz="1800" dirty="0">
                <a:ea typeface="新細明體" pitchFamily="18" charset="-120"/>
              </a:rPr>
              <a:t>up to 3 </a:t>
            </a:r>
            <a:r>
              <a:rPr lang="en-US" altLang="zh-TW" sz="1800" dirty="0" err="1">
                <a:ea typeface="新細明體" pitchFamily="18" charset="-120"/>
              </a:rPr>
              <a:t>Intersense</a:t>
            </a:r>
            <a:r>
              <a:rPr lang="en-US" altLang="zh-TW" sz="1800" dirty="0">
                <a:ea typeface="新細明體" pitchFamily="18" charset="-120"/>
              </a:rPr>
              <a:t> or </a:t>
            </a:r>
            <a:r>
              <a:rPr lang="en-US" altLang="zh-TW" sz="1800" dirty="0" err="1">
                <a:ea typeface="新細明體" pitchFamily="18" charset="-120"/>
              </a:rPr>
              <a:t>Polhemus</a:t>
            </a:r>
            <a:r>
              <a:rPr lang="en-US" altLang="zh-TW" sz="1800" dirty="0">
                <a:ea typeface="新細明體" pitchFamily="18" charset="-120"/>
              </a:rPr>
              <a:t> trackers (6 DOF each)</a:t>
            </a:r>
          </a:p>
          <a:p>
            <a:pPr lvl="3">
              <a:lnSpc>
                <a:spcPct val="80000"/>
              </a:lnSpc>
            </a:pPr>
            <a:r>
              <a:rPr lang="en-US" altLang="zh-TW" sz="1800" dirty="0">
                <a:ea typeface="新細明體" pitchFamily="18" charset="-120"/>
              </a:rPr>
              <a:t>tracker on shutter glasses</a:t>
            </a:r>
          </a:p>
          <a:p>
            <a:pPr lvl="3">
              <a:lnSpc>
                <a:spcPct val="80000"/>
              </a:lnSpc>
            </a:pPr>
            <a:r>
              <a:rPr lang="en-US" altLang="zh-TW" sz="1800" dirty="0">
                <a:ea typeface="新細明體" pitchFamily="18" charset="-120"/>
              </a:rPr>
              <a:t>tracker on each hand </a:t>
            </a:r>
          </a:p>
          <a:p>
            <a:pPr lvl="2">
              <a:lnSpc>
                <a:spcPct val="80000"/>
              </a:lnSpc>
            </a:pPr>
            <a:r>
              <a:rPr lang="en-US" altLang="zh-TW" sz="1800" dirty="0">
                <a:ea typeface="新細明體" pitchFamily="18" charset="-120"/>
              </a:rPr>
              <a:t>immediately accessible, all might work simultaneously</a:t>
            </a:r>
          </a:p>
          <a:p>
            <a:pPr lvl="1">
              <a:lnSpc>
                <a:spcPct val="80000"/>
              </a:lnSpc>
            </a:pPr>
            <a:r>
              <a:rPr lang="en-US" altLang="zh-TW" sz="2000" dirty="0">
                <a:ea typeface="新細明體" pitchFamily="18" charset="-120"/>
              </a:rPr>
              <a:t>Many users prefer mouse &amp; virtual devices</a:t>
            </a:r>
          </a:p>
          <a:p>
            <a:pPr lvl="2">
              <a:lnSpc>
                <a:spcPct val="80000"/>
              </a:lnSpc>
            </a:pPr>
            <a:r>
              <a:rPr lang="en-US" altLang="zh-TW" sz="1800" dirty="0">
                <a:ea typeface="新細明體" pitchFamily="18" charset="-120"/>
              </a:rPr>
              <a:t>not a lot of space on a physical desktop</a:t>
            </a:r>
          </a:p>
          <a:p>
            <a:pPr lvl="2">
              <a:lnSpc>
                <a:spcPct val="80000"/>
              </a:lnSpc>
            </a:pPr>
            <a:r>
              <a:rPr lang="en-US" altLang="zh-TW" sz="1800" dirty="0">
                <a:ea typeface="新細明體" pitchFamily="18" charset="-120"/>
              </a:rPr>
              <a:t>don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sz="1800" dirty="0">
                <a:ea typeface="新細明體" pitchFamily="18" charset="-120"/>
              </a:rPr>
              <a:t>t have to keep fumbling around the desk</a:t>
            </a:r>
          </a:p>
          <a:p>
            <a:pPr lvl="2">
              <a:lnSpc>
                <a:spcPct val="80000"/>
              </a:lnSpc>
            </a:pPr>
            <a:r>
              <a:rPr lang="en-US" altLang="zh-TW" sz="1800" dirty="0">
                <a:ea typeface="新細明體" pitchFamily="18" charset="-120"/>
              </a:rPr>
              <a:t>a certain amount of time to reacquaint yourself with the devices can be more important than actual 3D input</a:t>
            </a:r>
          </a:p>
          <a:p>
            <a:pPr lvl="2">
              <a:lnSpc>
                <a:spcPct val="80000"/>
              </a:lnSpc>
            </a:pPr>
            <a:r>
              <a:rPr lang="en-US" altLang="zh-TW" sz="1800" dirty="0">
                <a:ea typeface="新細明體" pitchFamily="18" charset="-120"/>
              </a:rPr>
              <a:t>feel is more important</a:t>
            </a:r>
          </a:p>
          <a:p>
            <a:pPr lvl="2">
              <a:lnSpc>
                <a:spcPct val="80000"/>
              </a:lnSpc>
            </a:pPr>
            <a:r>
              <a:rPr lang="en-US" altLang="zh-TW" sz="1800" dirty="0">
                <a:ea typeface="新細明體" pitchFamily="18" charset="-120"/>
              </a:rPr>
              <a:t>easier to adapt behavior as users transition from novice to expert</a:t>
            </a:r>
          </a:p>
          <a:p>
            <a:pPr lvl="1">
              <a:lnSpc>
                <a:spcPct val="80000"/>
              </a:lnSpc>
            </a:pPr>
            <a:r>
              <a:rPr lang="en-US" altLang="zh-TW" sz="2000" dirty="0">
                <a:ea typeface="新細明體" pitchFamily="18" charset="-120"/>
              </a:rPr>
              <a:t>Experimental results</a:t>
            </a:r>
          </a:p>
          <a:p>
            <a:pPr lvl="2">
              <a:lnSpc>
                <a:spcPct val="80000"/>
              </a:lnSpc>
            </a:pPr>
            <a:r>
              <a:rPr lang="en-US" altLang="zh-TW" sz="1900" dirty="0">
                <a:ea typeface="新細明體" pitchFamily="18" charset="-120"/>
              </a:rPr>
              <a:t>in an experiment, </a:t>
            </a:r>
            <a:r>
              <a:rPr lang="en-US" altLang="zh-TW" sz="1900" dirty="0" err="1">
                <a:ea typeface="新細明體" pitchFamily="18" charset="-120"/>
              </a:rPr>
              <a:t>Marceli</a:t>
            </a:r>
            <a:r>
              <a:rPr lang="en-US" altLang="zh-TW" sz="1900" dirty="0">
                <a:ea typeface="新細明體" pitchFamily="18" charset="-120"/>
              </a:rPr>
              <a:t> </a:t>
            </a:r>
            <a:r>
              <a:rPr lang="en-US" altLang="zh-TW" sz="1900" dirty="0" err="1">
                <a:ea typeface="新細明體" pitchFamily="18" charset="-120"/>
              </a:rPr>
              <a:t>Wein</a:t>
            </a:r>
            <a:r>
              <a:rPr lang="en-US" altLang="zh-TW" sz="1900" dirty="0">
                <a:ea typeface="新細明體" pitchFamily="18" charset="-120"/>
              </a:rPr>
              <a:t> presented users with an actual trackball directly beside </a:t>
            </a:r>
            <a:r>
              <a:rPr lang="en-US" altLang="zh-TW" sz="1900" dirty="0" smtClean="0">
                <a:ea typeface="新細明體" pitchFamily="18" charset="-120"/>
              </a:rPr>
              <a:t>a digitizer </a:t>
            </a:r>
            <a:r>
              <a:rPr lang="en-US" altLang="zh-TW" sz="1900" dirty="0">
                <a:ea typeface="新細明體" pitchFamily="18" charset="-120"/>
              </a:rPr>
              <a:t>tablet with virtual sphere control</a:t>
            </a:r>
          </a:p>
          <a:p>
            <a:pPr lvl="2">
              <a:lnSpc>
                <a:spcPct val="80000"/>
              </a:lnSpc>
            </a:pPr>
            <a:r>
              <a:rPr lang="en-US" altLang="zh-TW" sz="1900" dirty="0">
                <a:ea typeface="新細明體" pitchFamily="18" charset="-120"/>
              </a:rPr>
              <a:t>all of his users abandoned the actual trackball in favor of the virtual sphere algorithm</a:t>
            </a:r>
          </a:p>
          <a:p>
            <a:pPr lvl="2">
              <a:lnSpc>
                <a:spcPct val="80000"/>
              </a:lnSpc>
            </a:pPr>
            <a:r>
              <a:rPr lang="en-US" altLang="zh-TW" sz="1900" dirty="0">
                <a:ea typeface="新細明體" pitchFamily="18" charset="-120"/>
              </a:rPr>
              <a:t>but don</a:t>
            </a:r>
            <a:r>
              <a:rPr lang="en-US" altLang="zh-TW" sz="1900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sz="1900" dirty="0">
                <a:ea typeface="新細明體" pitchFamily="18" charset="-120"/>
              </a:rPr>
              <a:t>t assume! User  testing is crucial!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Virtual Input Devices (8/8)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3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ct val="15000"/>
              </a:spcBef>
            </a:pPr>
            <a:r>
              <a:rPr lang="en-US" altLang="zh-TW" dirty="0" smtClean="0">
                <a:ea typeface="新細明體" pitchFamily="18" charset="-120"/>
              </a:rPr>
              <a:t>Stereo (3d display)</a:t>
            </a:r>
            <a:endParaRPr lang="en-US" altLang="zh-TW" dirty="0">
              <a:ea typeface="新細明體" pitchFamily="18" charset="-120"/>
            </a:endParaRPr>
          </a:p>
          <a:p>
            <a:pPr lvl="1">
              <a:spcBef>
                <a:spcPct val="15000"/>
              </a:spcBef>
            </a:pPr>
            <a:r>
              <a:rPr lang="en-US" altLang="zh-TW" dirty="0" smtClean="0">
                <a:ea typeface="新細明體" pitchFamily="18" charset="-120"/>
              </a:rPr>
              <a:t>Strong </a:t>
            </a:r>
            <a:r>
              <a:rPr lang="en-US" altLang="zh-TW" dirty="0">
                <a:ea typeface="新細明體" pitchFamily="18" charset="-120"/>
              </a:rPr>
              <a:t>depth cue, but not every one can see </a:t>
            </a:r>
            <a:r>
              <a:rPr lang="en-US" altLang="zh-TW" dirty="0" smtClean="0">
                <a:ea typeface="新細明體" pitchFamily="18" charset="-120"/>
              </a:rPr>
              <a:t>it (and works with other depth cues, e.g., perspective foreshortening and dimming, motion parallax)</a:t>
            </a:r>
            <a:endParaRPr lang="en-US" altLang="zh-TW" dirty="0">
              <a:ea typeface="新細明體" pitchFamily="18" charset="-120"/>
            </a:endParaRPr>
          </a:p>
          <a:p>
            <a:pPr lvl="1">
              <a:spcBef>
                <a:spcPct val="15000"/>
              </a:spcBef>
            </a:pPr>
            <a:r>
              <a:rPr lang="en-US" altLang="zh-TW" dirty="0" smtClean="0">
                <a:ea typeface="新細明體" pitchFamily="18" charset="-120"/>
              </a:rPr>
              <a:t>Feed </a:t>
            </a:r>
            <a:r>
              <a:rPr lang="en-US" altLang="zh-TW" dirty="0">
                <a:ea typeface="新細明體" pitchFamily="18" charset="-120"/>
              </a:rPr>
              <a:t>each eye its image, small binocular disparity</a:t>
            </a:r>
          </a:p>
          <a:p>
            <a:pPr lvl="1">
              <a:spcBef>
                <a:spcPct val="15000"/>
              </a:spcBef>
            </a:pPr>
            <a:r>
              <a:rPr lang="en-US" altLang="zh-TW" dirty="0" smtClean="0">
                <a:ea typeface="新細明體" pitchFamily="18" charset="-120"/>
              </a:rPr>
              <a:t>Demands </a:t>
            </a:r>
            <a:r>
              <a:rPr lang="en-US" altLang="zh-TW" dirty="0">
                <a:ea typeface="新細明體" pitchFamily="18" charset="-120"/>
              </a:rPr>
              <a:t>extra hardware</a:t>
            </a:r>
          </a:p>
          <a:p>
            <a:pPr lvl="2">
              <a:spcBef>
                <a:spcPct val="15000"/>
              </a:spcBef>
            </a:pPr>
            <a:r>
              <a:rPr lang="en-US" altLang="zh-TW" sz="1800" dirty="0" smtClean="0">
                <a:ea typeface="新細明體" pitchFamily="18" charset="-120"/>
              </a:rPr>
              <a:t>Passive technology: </a:t>
            </a:r>
          </a:p>
          <a:p>
            <a:pPr lvl="3">
              <a:spcBef>
                <a:spcPct val="15000"/>
              </a:spcBef>
            </a:pPr>
            <a:r>
              <a:rPr lang="en-US" altLang="zh-TW" sz="1700" dirty="0" smtClean="0">
                <a:ea typeface="新細明體" pitchFamily="18" charset="-120"/>
              </a:rPr>
              <a:t>special </a:t>
            </a:r>
            <a:r>
              <a:rPr lang="en-US" altLang="zh-TW" sz="1700" dirty="0">
                <a:ea typeface="新細明體" pitchFamily="18" charset="-120"/>
              </a:rPr>
              <a:t>glasses for 3D movies(red-blue, polarized, </a:t>
            </a:r>
            <a:r>
              <a:rPr lang="en-US" altLang="zh-TW" sz="1700" dirty="0" smtClean="0">
                <a:ea typeface="新細明體" pitchFamily="18" charset="-120"/>
              </a:rPr>
              <a:t>…)</a:t>
            </a:r>
          </a:p>
          <a:p>
            <a:pPr lvl="2">
              <a:spcBef>
                <a:spcPct val="15000"/>
              </a:spcBef>
            </a:pPr>
            <a:r>
              <a:rPr lang="en-US" altLang="zh-TW" sz="1800" dirty="0" smtClean="0">
                <a:ea typeface="新細明體" pitchFamily="18" charset="-120"/>
              </a:rPr>
              <a:t>Active technology:</a:t>
            </a:r>
            <a:endParaRPr lang="en-US" altLang="zh-TW" sz="1800" dirty="0">
              <a:ea typeface="新細明體" pitchFamily="18" charset="-120"/>
            </a:endParaRPr>
          </a:p>
          <a:p>
            <a:pPr lvl="3">
              <a:spcBef>
                <a:spcPct val="15000"/>
              </a:spcBef>
            </a:pPr>
            <a:r>
              <a:rPr lang="en-US" altLang="zh-TW" sz="1700" dirty="0">
                <a:ea typeface="新細明體" pitchFamily="18" charset="-120"/>
              </a:rPr>
              <a:t>HMD’s - head-mounted displays w/ separate screens for each eye</a:t>
            </a:r>
          </a:p>
          <a:p>
            <a:pPr lvl="3">
              <a:spcBef>
                <a:spcPct val="15000"/>
              </a:spcBef>
            </a:pPr>
            <a:r>
              <a:rPr lang="en-US" altLang="zh-TW" sz="1700" dirty="0" smtClean="0">
                <a:ea typeface="新細明體" pitchFamily="18" charset="-120"/>
              </a:rPr>
              <a:t>LCD shutter </a:t>
            </a:r>
            <a:r>
              <a:rPr lang="en-US" altLang="zh-TW" sz="1700" dirty="0">
                <a:ea typeface="新細明體" pitchFamily="18" charset="-120"/>
              </a:rPr>
              <a:t>glasses synched w/ </a:t>
            </a:r>
            <a:r>
              <a:rPr lang="en-US" altLang="zh-TW" sz="1700" dirty="0" smtClean="0">
                <a:ea typeface="新細明體" pitchFamily="18" charset="-120"/>
              </a:rPr>
              <a:t>display</a:t>
            </a:r>
            <a:endParaRPr lang="en-US" altLang="zh-TW" sz="1700" dirty="0">
              <a:ea typeface="新細明體" pitchFamily="18" charset="-120"/>
            </a:endParaRPr>
          </a:p>
          <a:p>
            <a:pPr lvl="1">
              <a:spcBef>
                <a:spcPct val="15000"/>
              </a:spcBef>
            </a:pPr>
            <a:r>
              <a:rPr lang="en-US" altLang="zh-TW" dirty="0" smtClean="0">
                <a:ea typeface="新細明體" pitchFamily="18" charset="-120"/>
              </a:rPr>
              <a:t>Demands </a:t>
            </a:r>
            <a:r>
              <a:rPr lang="en-US" altLang="zh-TW" dirty="0">
                <a:ea typeface="新細明體" pitchFamily="18" charset="-120"/>
              </a:rPr>
              <a:t>faster update rates</a:t>
            </a:r>
          </a:p>
          <a:p>
            <a:pPr lvl="2">
              <a:spcBef>
                <a:spcPct val="15000"/>
              </a:spcBef>
            </a:pPr>
            <a:r>
              <a:rPr lang="en-US" altLang="zh-TW" sz="1800" dirty="0">
                <a:ea typeface="新細明體" pitchFamily="18" charset="-120"/>
              </a:rPr>
              <a:t>less than 100ms lag</a:t>
            </a:r>
          </a:p>
          <a:p>
            <a:pPr lvl="2">
              <a:spcBef>
                <a:spcPct val="15000"/>
              </a:spcBef>
            </a:pPr>
            <a:r>
              <a:rPr lang="en-US" altLang="zh-TW" sz="1800" dirty="0">
                <a:ea typeface="新細明體" pitchFamily="18" charset="-120"/>
              </a:rPr>
              <a:t>at least 60 frames per </a:t>
            </a:r>
            <a:r>
              <a:rPr lang="en-US" altLang="zh-TW" sz="1800" dirty="0" smtClean="0">
                <a:ea typeface="新細明體" pitchFamily="18" charset="-120"/>
              </a:rPr>
              <a:t>second </a:t>
            </a:r>
            <a:r>
              <a:rPr lang="en-US" altLang="zh-TW" sz="1800" dirty="0">
                <a:ea typeface="新細明體" pitchFamily="18" charset="-120"/>
              </a:rPr>
              <a:t>refresh (if not update) </a:t>
            </a:r>
          </a:p>
          <a:p>
            <a:pPr>
              <a:spcBef>
                <a:spcPct val="15000"/>
              </a:spcBef>
            </a:pPr>
            <a:r>
              <a:rPr lang="en-US" altLang="zh-TW" dirty="0">
                <a:ea typeface="新細明體" pitchFamily="18" charset="-120"/>
              </a:rPr>
              <a:t>Degree of immersion</a:t>
            </a:r>
          </a:p>
          <a:p>
            <a:pPr lvl="1">
              <a:spcBef>
                <a:spcPct val="15000"/>
              </a:spcBef>
            </a:pPr>
            <a:r>
              <a:rPr lang="en-US" altLang="zh-TW" dirty="0" smtClean="0">
                <a:ea typeface="新細明體" pitchFamily="18" charset="-120"/>
              </a:rPr>
              <a:t>Conventional </a:t>
            </a:r>
            <a:r>
              <a:rPr lang="en-US" altLang="zh-TW" dirty="0">
                <a:ea typeface="新細明體" pitchFamily="18" charset="-120"/>
              </a:rPr>
              <a:t>desktop screen – not immersive</a:t>
            </a:r>
          </a:p>
          <a:p>
            <a:pPr lvl="1">
              <a:spcBef>
                <a:spcPct val="15000"/>
              </a:spcBef>
            </a:pPr>
            <a:r>
              <a:rPr lang="en-US" altLang="zh-TW" dirty="0" smtClean="0">
                <a:ea typeface="新細明體" pitchFamily="18" charset="-120"/>
              </a:rPr>
              <a:t>Table or wall VR</a:t>
            </a:r>
            <a:r>
              <a:rPr lang="en-US" altLang="zh-TW" dirty="0">
                <a:ea typeface="新細明體" pitchFamily="18" charset="-120"/>
              </a:rPr>
              <a:t>, semi-immersive </a:t>
            </a:r>
            <a:r>
              <a:rPr lang="en-US" altLang="zh-TW" dirty="0" smtClean="0">
                <a:ea typeface="新細明體" pitchFamily="18" charset="-120"/>
              </a:rPr>
              <a:t>displays (user not surrounded)</a:t>
            </a:r>
            <a:endParaRPr lang="en-US" altLang="zh-TW" dirty="0">
              <a:ea typeface="新細明體" pitchFamily="18" charset="-120"/>
            </a:endParaRPr>
          </a:p>
          <a:p>
            <a:pPr lvl="1">
              <a:spcBef>
                <a:spcPct val="15000"/>
              </a:spcBef>
            </a:pPr>
            <a:r>
              <a:rPr lang="en-US" altLang="zh-TW" dirty="0" smtClean="0">
                <a:ea typeface="新細明體" pitchFamily="18" charset="-120"/>
              </a:rPr>
              <a:t>Immersive </a:t>
            </a:r>
            <a:r>
              <a:rPr lang="en-US" altLang="zh-TW" dirty="0">
                <a:ea typeface="新細明體" pitchFamily="18" charset="-120"/>
              </a:rPr>
              <a:t>virtual reality (</a:t>
            </a:r>
            <a:r>
              <a:rPr lang="en-US" altLang="zh-TW" dirty="0" smtClean="0">
                <a:ea typeface="新細明體" pitchFamily="18" charset="-120"/>
              </a:rPr>
              <a:t>HMD (Head-Mounted Display), </a:t>
            </a:r>
            <a:r>
              <a:rPr lang="en-US" altLang="zh-TW" dirty="0">
                <a:ea typeface="新細明體" pitchFamily="18" charset="-120"/>
              </a:rPr>
              <a:t>CAVE)</a:t>
            </a:r>
          </a:p>
          <a:p>
            <a:pPr lvl="1">
              <a:spcBef>
                <a:spcPct val="15000"/>
              </a:spcBef>
            </a:pPr>
            <a:r>
              <a:rPr lang="en-US" altLang="zh-TW" dirty="0" smtClean="0">
                <a:ea typeface="新細明體" pitchFamily="18" charset="-120"/>
              </a:rPr>
              <a:t>Augmented </a:t>
            </a:r>
            <a:r>
              <a:rPr lang="en-US" altLang="zh-TW" dirty="0">
                <a:ea typeface="新細明體" pitchFamily="18" charset="-120"/>
              </a:rPr>
              <a:t>(mixed) reality with video or optical </a:t>
            </a:r>
            <a:r>
              <a:rPr lang="en-US" altLang="zh-TW" dirty="0" smtClean="0">
                <a:ea typeface="新細明體" pitchFamily="18" charset="-120"/>
              </a:rPr>
              <a:t>blending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Display Devices (</a:t>
            </a:r>
            <a:r>
              <a:rPr lang="en-US" altLang="zh-TW" dirty="0" smtClean="0">
                <a:ea typeface="新細明體" pitchFamily="18" charset="-120"/>
              </a:rPr>
              <a:t>1/7)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885952"/>
            <a:ext cx="3673792" cy="23069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3714750"/>
            <a:ext cx="289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/>
              <a:t>NVIDIA GeForce 3D Vision 2</a:t>
            </a:r>
          </a:p>
          <a:p>
            <a:pPr>
              <a:buNone/>
            </a:pPr>
            <a:r>
              <a:rPr lang="en-US" sz="1200" dirty="0" smtClean="0"/>
              <a:t>uses an LCD shutter system (rapidly presents alternating images for left and right eye’s view, creating illusion of 3d)</a:t>
            </a:r>
          </a:p>
        </p:txBody>
      </p:sp>
    </p:spTree>
    <p:extLst>
      <p:ext uri="{BB962C8B-B14F-4D97-AF65-F5344CB8AC3E}">
        <p14:creationId xmlns:p14="http://schemas.microsoft.com/office/powerpoint/2010/main" val="134279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Desktop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CRT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LCD </a:t>
            </a:r>
            <a:r>
              <a:rPr lang="en-US" altLang="zh-TW" dirty="0" err="1">
                <a:ea typeface="新細明體" pitchFamily="18" charset="-120"/>
              </a:rPr>
              <a:t>flatpanel</a:t>
            </a:r>
            <a:endParaRPr lang="en-US" altLang="zh-TW" dirty="0">
              <a:ea typeface="新細明體" pitchFamily="18" charset="-120"/>
            </a:endParaRPr>
          </a:p>
          <a:p>
            <a:pPr lvl="2">
              <a:lnSpc>
                <a:spcPct val="90000"/>
              </a:lnSpc>
            </a:pPr>
            <a:r>
              <a:rPr lang="en-US" altLang="zh-TW" sz="1800" dirty="0">
                <a:ea typeface="新細明體" pitchFamily="18" charset="-120"/>
              </a:rPr>
              <a:t>Desktop </a:t>
            </a:r>
            <a:r>
              <a:rPr lang="en-US" altLang="zh-TW" sz="1800" dirty="0" smtClean="0">
                <a:ea typeface="新細明體" pitchFamily="18" charset="-120"/>
              </a:rPr>
              <a:t>displays (</a:t>
            </a:r>
            <a:r>
              <a:rPr lang="en-US" altLang="zh-TW" sz="1800" dirty="0">
                <a:ea typeface="新細明體" pitchFamily="18" charset="-120"/>
              </a:rPr>
              <a:t>Sun Lab)</a:t>
            </a:r>
          </a:p>
          <a:p>
            <a:pPr lvl="2">
              <a:lnSpc>
                <a:spcPct val="90000"/>
              </a:lnSpc>
            </a:pPr>
            <a:r>
              <a:rPr lang="en-US" altLang="zh-TW" sz="1800" dirty="0">
                <a:ea typeface="新細明體" pitchFamily="18" charset="-120"/>
              </a:rPr>
              <a:t>PC </a:t>
            </a:r>
            <a:r>
              <a:rPr lang="en-US" altLang="zh-TW" sz="1800" dirty="0" smtClean="0">
                <a:ea typeface="新細明體" pitchFamily="18" charset="-120"/>
              </a:rPr>
              <a:t>/Mac laptops </a:t>
            </a:r>
          </a:p>
          <a:p>
            <a:pPr lvl="2">
              <a:lnSpc>
                <a:spcPct val="90000"/>
              </a:lnSpc>
            </a:pPr>
            <a:r>
              <a:rPr lang="en-US" altLang="zh-TW" sz="1800" dirty="0" smtClean="0">
                <a:ea typeface="新細明體" pitchFamily="18" charset="-120"/>
              </a:rPr>
              <a:t>Tablet computers</a:t>
            </a:r>
            <a:endParaRPr lang="en-US" altLang="zh-TW" sz="1800" dirty="0">
              <a:ea typeface="新細明體" pitchFamily="18" charset="-120"/>
            </a:endParaRPr>
          </a:p>
          <a:p>
            <a:pPr lvl="2">
              <a:lnSpc>
                <a:spcPct val="90000"/>
              </a:lnSpc>
            </a:pPr>
            <a:r>
              <a:rPr lang="en-US" altLang="zh-TW" sz="1800" dirty="0">
                <a:ea typeface="新細明體" pitchFamily="18" charset="-120"/>
              </a:rPr>
              <a:t>Wacom </a:t>
            </a:r>
            <a:r>
              <a:rPr lang="en-US" altLang="zh-TW" sz="1800" dirty="0" err="1">
                <a:ea typeface="新細明體" pitchFamily="18" charset="-120"/>
              </a:rPr>
              <a:t>Cintiq</a:t>
            </a:r>
            <a:r>
              <a:rPr lang="en-US" altLang="zh-TW" sz="1800" dirty="0">
                <a:ea typeface="新細明體" pitchFamily="18" charset="-120"/>
              </a:rPr>
              <a:t> </a:t>
            </a:r>
            <a:r>
              <a:rPr lang="en-US" altLang="zh-TW" sz="1800" dirty="0" smtClean="0">
                <a:ea typeface="新細明體" pitchFamily="18" charset="-120"/>
              </a:rPr>
              <a:t>24HD touch</a:t>
            </a:r>
            <a:endParaRPr lang="en-US" altLang="zh-TW" dirty="0">
              <a:ea typeface="新細明體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Semi-Immersive Desktop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Rear </a:t>
            </a:r>
            <a:r>
              <a:rPr lang="en-US" altLang="zh-TW" dirty="0" smtClean="0">
                <a:ea typeface="新細明體" pitchFamily="18" charset="-120"/>
              </a:rPr>
              <a:t>projected or flat panel (LCD) and typically </a:t>
            </a:r>
            <a:r>
              <a:rPr lang="en-US" altLang="zh-TW" dirty="0">
                <a:ea typeface="新細明體" pitchFamily="18" charset="-120"/>
              </a:rPr>
              <a:t>in stereo </a:t>
            </a:r>
          </a:p>
          <a:p>
            <a:pPr lvl="1">
              <a:lnSpc>
                <a:spcPct val="90000"/>
              </a:lnSpc>
            </a:pPr>
            <a:r>
              <a:rPr lang="en-US" altLang="zh-TW" dirty="0" err="1" smtClean="0">
                <a:ea typeface="新細明體" pitchFamily="18" charset="-120"/>
              </a:rPr>
              <a:t>Fishtank</a:t>
            </a:r>
            <a:r>
              <a:rPr lang="en-US" altLang="zh-TW" dirty="0" smtClean="0">
                <a:ea typeface="新細明體" pitchFamily="18" charset="-120"/>
              </a:rPr>
              <a:t> </a:t>
            </a:r>
            <a:r>
              <a:rPr lang="en-US" altLang="zh-TW" dirty="0">
                <a:ea typeface="新細明體" pitchFamily="18" charset="-120"/>
              </a:rPr>
              <a:t>(slide 39</a:t>
            </a:r>
            <a:r>
              <a:rPr lang="en-US" altLang="zh-TW" dirty="0" smtClean="0">
                <a:ea typeface="新細明體" pitchFamily="18" charset="-12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ea typeface="新細明體" pitchFamily="18" charset="-120"/>
              </a:rPr>
              <a:t>Microsoft Research’s </a:t>
            </a:r>
            <a:r>
              <a:rPr lang="en-US" altLang="zh-TW" dirty="0" err="1" smtClean="0">
                <a:ea typeface="新細明體" pitchFamily="18" charset="-120"/>
              </a:rPr>
              <a:t>MirageTable</a:t>
            </a:r>
            <a:endParaRPr lang="en-US" altLang="zh-TW" dirty="0">
              <a:ea typeface="新細明體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Semi-Immersive Wall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Single projector, often DLP (Digital Light </a:t>
            </a:r>
            <a:r>
              <a:rPr lang="en-US" altLang="zh-TW" dirty="0" smtClean="0">
                <a:ea typeface="新細明體" pitchFamily="18" charset="-120"/>
              </a:rPr>
              <a:t>Projector) </a:t>
            </a:r>
            <a:r>
              <a:rPr lang="en-US" altLang="zh-TW" dirty="0">
                <a:ea typeface="新細明體" pitchFamily="18" charset="-120"/>
              </a:rPr>
              <a:t>based </a:t>
            </a:r>
            <a:endParaRPr lang="en-US" altLang="zh-TW" dirty="0" smtClean="0">
              <a:ea typeface="新細明體" pitchFamily="18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ea typeface="新細明體" pitchFamily="18" charset="-120"/>
              </a:rPr>
              <a:t>Power Wall</a:t>
            </a:r>
          </a:p>
          <a:p>
            <a:pPr lvl="2">
              <a:lnSpc>
                <a:spcPct val="90000"/>
              </a:lnSpc>
            </a:pPr>
            <a:r>
              <a:rPr lang="en-US" altLang="zh-TW" sz="1700" dirty="0" smtClean="0">
                <a:ea typeface="新細明體" pitchFamily="18" charset="-120"/>
              </a:rPr>
              <a:t>e.g.,  Digital </a:t>
            </a:r>
            <a:r>
              <a:rPr lang="en-US" altLang="zh-TW" sz="1700" dirty="0">
                <a:ea typeface="新細明體" pitchFamily="18" charset="-120"/>
              </a:rPr>
              <a:t>Scholarship Lab in the </a:t>
            </a:r>
            <a:r>
              <a:rPr lang="en-US" altLang="zh-TW" sz="1700" dirty="0" smtClean="0">
                <a:ea typeface="新細明體" pitchFamily="18" charset="-120"/>
              </a:rPr>
              <a:t>Rock (see next slide)</a:t>
            </a:r>
          </a:p>
          <a:p>
            <a:pPr lvl="3">
              <a:lnSpc>
                <a:spcPct val="90000"/>
              </a:lnSpc>
            </a:pPr>
            <a:r>
              <a:rPr lang="en-US" altLang="zh-TW" sz="1700" dirty="0" smtClean="0">
                <a:ea typeface="新細明體" pitchFamily="18" charset="-120"/>
              </a:rPr>
              <a:t>Features  twelve 55 inch LED screens, creating a 7x16 foot display</a:t>
            </a:r>
          </a:p>
          <a:p>
            <a:pPr lvl="3">
              <a:lnSpc>
                <a:spcPct val="90000"/>
              </a:lnSpc>
            </a:pPr>
            <a:r>
              <a:rPr lang="en-US" altLang="zh-TW" sz="1700" dirty="0" smtClean="0">
                <a:ea typeface="新細明體" pitchFamily="18" charset="-120"/>
              </a:rPr>
              <a:t>Combined resolution of over 24 megapixels</a:t>
            </a:r>
          </a:p>
          <a:p>
            <a:pPr>
              <a:lnSpc>
                <a:spcPct val="90000"/>
              </a:lnSpc>
              <a:buNone/>
            </a:pPr>
            <a:endParaRPr lang="en-US" altLang="zh-TW" sz="1400" dirty="0">
              <a:ea typeface="新細明體" pitchFamily="18" charset="-120"/>
            </a:endParaRPr>
          </a:p>
          <a:p>
            <a:pPr lvl="1">
              <a:lnSpc>
                <a:spcPct val="90000"/>
              </a:lnSpc>
              <a:buNone/>
            </a:pPr>
            <a:endParaRPr lang="en-US" altLang="zh-TW" dirty="0">
              <a:ea typeface="新細明體" pitchFamily="18" charset="-120"/>
            </a:endParaRPr>
          </a:p>
          <a:p>
            <a:pPr lvl="1">
              <a:lnSpc>
                <a:spcPct val="90000"/>
              </a:lnSpc>
            </a:pPr>
            <a:endParaRPr lang="zh-TW" altLang="en-US" dirty="0"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Display Devices (</a:t>
            </a:r>
            <a:r>
              <a:rPr lang="en-US" altLang="zh-TW" dirty="0" smtClean="0">
                <a:ea typeface="新細明體" pitchFamily="18" charset="-120"/>
              </a:rPr>
              <a:t>2/7)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88777"/>
            <a:ext cx="2376435" cy="1659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5431" y="2196038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Cintiq</a:t>
            </a:r>
            <a:r>
              <a:rPr lang="en-US" sz="1400" dirty="0" smtClean="0"/>
              <a:t> 24HD Touch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742950"/>
            <a:ext cx="2228850" cy="14336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51086" y="2196038"/>
            <a:ext cx="1085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MirageTable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865" y="2616065"/>
            <a:ext cx="2857500" cy="1838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92541" y="4445164"/>
            <a:ext cx="2186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Digital Scholarship Lab Wall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745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9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sz="quarter" idx="1"/>
          </p:nvPr>
        </p:nvSpPr>
        <p:spPr>
          <a:xfrm>
            <a:off x="228601" y="1085850"/>
            <a:ext cx="3044828" cy="3510966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pitchFamily="18" charset="-120"/>
              </a:rPr>
              <a:t>First created at SGI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pitchFamily="18" charset="-120"/>
              </a:rPr>
              <a:t>Mono or stereo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pitchFamily="18" charset="-120"/>
              </a:rPr>
              <a:t>Semi-immersive via head tracked stereo</a:t>
            </a:r>
          </a:p>
          <a:p>
            <a:pPr>
              <a:lnSpc>
                <a:spcPct val="90000"/>
              </a:lnSpc>
            </a:pPr>
            <a:r>
              <a:rPr lang="en-US" altLang="zh-TW" sz="2400" dirty="0" smtClean="0">
                <a:ea typeface="新細明體" pitchFamily="18" charset="-120"/>
              </a:rPr>
              <a:t>Tiling produces significant registration and blending problems at overlapping edges – requires calibration</a:t>
            </a:r>
            <a:endParaRPr lang="en-US" altLang="zh-TW" sz="2400" dirty="0">
              <a:ea typeface="新細明體" pitchFamily="18" charset="-12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Wall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23" y="609913"/>
            <a:ext cx="2289177" cy="19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418011" y="647979"/>
            <a:ext cx="6096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1000" dirty="0"/>
              <a:t>http://graphics.idav.ucdavis.edu/newsletter/oct04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03"/>
          <a:stretch>
            <a:fillRect/>
          </a:stretch>
        </p:blipFill>
        <p:spPr bwMode="auto">
          <a:xfrm>
            <a:off x="5334000" y="2266950"/>
            <a:ext cx="3314286" cy="232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7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5638800" cy="36004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TW" sz="2400" dirty="0" err="1">
                <a:ea typeface="新細明體" pitchFamily="18" charset="-120"/>
              </a:rPr>
              <a:t>Fishtank</a:t>
            </a:r>
            <a:r>
              <a:rPr lang="en-US" altLang="zh-TW" sz="2400" dirty="0">
                <a:ea typeface="新細明體" pitchFamily="18" charset="-120"/>
              </a:rPr>
              <a:t> VR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Cheap VR setup 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Uses stereo (separate image 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to each eye) to create 3D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illusion 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Input through force-feedback 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haptic </a:t>
            </a:r>
            <a:r>
              <a:rPr lang="en-US" altLang="zh-TW" dirty="0" smtClean="0">
                <a:ea typeface="新細明體" pitchFamily="18" charset="-120"/>
              </a:rPr>
              <a:t>devices</a:t>
            </a:r>
            <a:endParaRPr lang="en-US" altLang="zh-TW" dirty="0">
              <a:ea typeface="新細明體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TW" dirty="0" err="1">
                <a:ea typeface="新細明體" pitchFamily="18" charset="-120"/>
              </a:rPr>
              <a:t>Autostereoscopic</a:t>
            </a:r>
            <a:r>
              <a:rPr lang="en-US" altLang="zh-TW" dirty="0">
                <a:ea typeface="新細明體" pitchFamily="18" charset="-120"/>
              </a:rPr>
              <a:t> Displays (no glasses required)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ea typeface="新細明體" pitchFamily="18" charset="-120"/>
              </a:rPr>
              <a:t>Volumetric </a:t>
            </a:r>
            <a:r>
              <a:rPr lang="en-US" altLang="zh-TW" dirty="0">
                <a:ea typeface="新細明體" pitchFamily="18" charset="-120"/>
              </a:rPr>
              <a:t>Displays (Light actually occupies a 3D volume)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composed of many LCDs in layers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at any one time, one LCD is displaying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and the others are off</a:t>
            </a:r>
          </a:p>
          <a:p>
            <a:pPr lvl="2">
              <a:lnSpc>
                <a:spcPct val="90000"/>
              </a:lnSpc>
            </a:pPr>
            <a:r>
              <a:rPr lang="en-US" altLang="zh-TW" dirty="0">
                <a:ea typeface="新細明體" pitchFamily="18" charset="-120"/>
              </a:rPr>
              <a:t>uses z-buffer, 3D anti-aliasing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between layers</a:t>
            </a:r>
            <a:endParaRPr lang="en-US" altLang="zh-TW" sz="1200" dirty="0">
              <a:ea typeface="新細明體" pitchFamily="18" charset="-120"/>
            </a:endParaRPr>
          </a:p>
          <a:p>
            <a:pPr lvl="2">
              <a:lnSpc>
                <a:spcPct val="90000"/>
              </a:lnSpc>
            </a:pPr>
            <a:r>
              <a:rPr lang="en-US" altLang="zh-TW" dirty="0" smtClean="0">
                <a:ea typeface="新細明體" pitchFamily="18" charset="-120"/>
              </a:rPr>
              <a:t>For the most part now, volumetric displays are uncommon/dead</a:t>
            </a:r>
          </a:p>
          <a:p>
            <a:pPr lvl="1">
              <a:lnSpc>
                <a:spcPct val="90000"/>
              </a:lnSpc>
            </a:pPr>
            <a:r>
              <a:rPr lang="en-US" altLang="zh-TW" dirty="0" smtClean="0">
                <a:ea typeface="新細明體" pitchFamily="18" charset="-120"/>
              </a:rPr>
              <a:t>“Image </a:t>
            </a:r>
            <a:r>
              <a:rPr lang="en-US" altLang="zh-TW" dirty="0">
                <a:ea typeface="新細明體" pitchFamily="18" charset="-120"/>
              </a:rPr>
              <a:t>Redirection” now </a:t>
            </a:r>
            <a:r>
              <a:rPr lang="en-US" altLang="zh-TW" dirty="0" smtClean="0">
                <a:ea typeface="新細明體" pitchFamily="18" charset="-120"/>
              </a:rPr>
              <a:t>dominant, using </a:t>
            </a:r>
            <a:r>
              <a:rPr lang="en-US" altLang="zh-TW" dirty="0">
                <a:ea typeface="新細明體" pitchFamily="18" charset="-120"/>
              </a:rPr>
              <a:t>Parallax </a:t>
            </a:r>
            <a:r>
              <a:rPr lang="en-US" altLang="zh-TW" dirty="0" smtClean="0">
                <a:ea typeface="新細明體" pitchFamily="18" charset="-120"/>
              </a:rPr>
              <a:t>Barrier </a:t>
            </a:r>
            <a:r>
              <a:rPr lang="en-US" altLang="zh-TW" dirty="0">
                <a:ea typeface="新細明體" pitchFamily="18" charset="-120"/>
              </a:rPr>
              <a:t>or </a:t>
            </a:r>
            <a:r>
              <a:rPr lang="en-US" altLang="zh-TW" dirty="0" smtClean="0">
                <a:ea typeface="新細明體" pitchFamily="18" charset="-120"/>
              </a:rPr>
              <a:t>Lenticular lens </a:t>
            </a:r>
            <a:r>
              <a:rPr lang="en-US" altLang="zh-TW" dirty="0">
                <a:ea typeface="新細明體" pitchFamily="18" charset="-120"/>
              </a:rPr>
              <a:t>technology. </a:t>
            </a:r>
            <a:endParaRPr lang="en-US" altLang="zh-TW" dirty="0" smtClean="0">
              <a:ea typeface="新細明體" pitchFamily="18" charset="-120"/>
            </a:endParaRPr>
          </a:p>
          <a:p>
            <a:pPr lvl="2">
              <a:lnSpc>
                <a:spcPct val="90000"/>
              </a:lnSpc>
            </a:pPr>
            <a:r>
              <a:rPr lang="en-US" altLang="zh-TW" dirty="0" smtClean="0">
                <a:ea typeface="新細明體" pitchFamily="18" charset="-120"/>
              </a:rPr>
              <a:t>Nintendo 3DS: </a:t>
            </a:r>
            <a:r>
              <a:rPr lang="en-US" altLang="zh-TW" dirty="0" err="1" smtClean="0">
                <a:ea typeface="新細明體" pitchFamily="18" charset="-120"/>
              </a:rPr>
              <a:t>autostereoscopic</a:t>
            </a:r>
            <a:r>
              <a:rPr lang="en-US" altLang="zh-TW" dirty="0" smtClean="0">
                <a:ea typeface="新細明體" pitchFamily="18" charset="-120"/>
              </a:rPr>
              <a:t> 3D effect using a </a:t>
            </a:r>
            <a:r>
              <a:rPr lang="en-US" altLang="zh-TW" dirty="0" err="1" smtClean="0">
                <a:ea typeface="新細明體" pitchFamily="18" charset="-120"/>
              </a:rPr>
              <a:t>parallex</a:t>
            </a:r>
            <a:r>
              <a:rPr lang="en-US" altLang="zh-TW" dirty="0" smtClean="0">
                <a:ea typeface="新細明體" pitchFamily="18" charset="-120"/>
              </a:rPr>
              <a:t> barrier display</a:t>
            </a:r>
            <a:endParaRPr lang="en-US" altLang="zh-TW" dirty="0">
              <a:ea typeface="新細明體" pitchFamily="18" charset="-120"/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hlinkClick r:id="rId3"/>
              </a:rPr>
              <a:t>http://en.wikipedia.org/wiki/Autostereoscopy</a:t>
            </a:r>
            <a:endParaRPr lang="en-US" altLang="zh-TW" sz="1400" dirty="0"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Display Devices (</a:t>
            </a:r>
            <a:r>
              <a:rPr lang="en-US" altLang="zh-TW" dirty="0" smtClean="0">
                <a:ea typeface="新細明體" pitchFamily="18" charset="-120"/>
              </a:rPr>
              <a:t>3/7)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321" y="414096"/>
            <a:ext cx="28194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638800" y="2344496"/>
            <a:ext cx="381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400" dirty="0">
                <a:latin typeface="+mn-lt"/>
                <a:ea typeface="新細明體" pitchFamily="18" charset="-120"/>
              </a:rPr>
              <a:t>Daniel Keefe using the </a:t>
            </a:r>
            <a:r>
              <a:rPr lang="en-US" altLang="zh-TW" sz="1400" dirty="0" err="1">
                <a:latin typeface="+mn-lt"/>
                <a:ea typeface="新細明體" pitchFamily="18" charset="-120"/>
              </a:rPr>
              <a:t>Fishtank</a:t>
            </a:r>
            <a:endParaRPr lang="en-US" altLang="zh-TW" sz="1400" dirty="0">
              <a:latin typeface="+mn-lt"/>
              <a:ea typeface="新細明體" pitchFamily="18" charset="-12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865896" y="4393042"/>
            <a:ext cx="381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400" dirty="0">
                <a:latin typeface="+mn-lt"/>
                <a:ea typeface="新細明體" pitchFamily="18" charset="-120"/>
              </a:rPr>
              <a:t>Nintendo 3DS (Parallax Barrier)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8" y="2803418"/>
            <a:ext cx="1798721" cy="15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228600" y="1047750"/>
            <a:ext cx="3276600" cy="360045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1800" dirty="0"/>
              <a:t>Modern </a:t>
            </a:r>
            <a:r>
              <a:rPr lang="en-US" sz="1800" dirty="0" err="1">
                <a:solidFill>
                  <a:srgbClr val="A50021"/>
                </a:solidFill>
              </a:rPr>
              <a:t>Autostereoscopic</a:t>
            </a:r>
            <a:r>
              <a:rPr lang="en-US" sz="1800" dirty="0"/>
              <a:t> Displays</a:t>
            </a:r>
          </a:p>
          <a:p>
            <a:pPr lvl="1">
              <a:defRPr/>
            </a:pPr>
            <a:r>
              <a:rPr lang="en-US" sz="1600" dirty="0"/>
              <a:t>Parallax Barrier:</a:t>
            </a:r>
          </a:p>
          <a:p>
            <a:pPr lvl="2">
              <a:defRPr/>
            </a:pPr>
            <a:r>
              <a:rPr lang="en-US" dirty="0"/>
              <a:t>can exist as a covering over a traditional display</a:t>
            </a:r>
          </a:p>
          <a:p>
            <a:pPr lvl="2">
              <a:defRPr/>
            </a:pPr>
            <a:r>
              <a:rPr lang="en-US" dirty="0"/>
              <a:t>uses precisely cut slits to block certain pixels from each </a:t>
            </a:r>
            <a:r>
              <a:rPr lang="en-US" dirty="0" smtClean="0"/>
              <a:t>eye</a:t>
            </a:r>
            <a:endParaRPr lang="en-US" dirty="0"/>
          </a:p>
          <a:p>
            <a:pPr lvl="2">
              <a:defRPr/>
            </a:pPr>
            <a:r>
              <a:rPr lang="en-US" dirty="0"/>
              <a:t>Not only for 3D.  The new Range Rover navigation system uses PB to allow the driver to watch GPS directions while the passenger watches a movie</a:t>
            </a:r>
          </a:p>
          <a:p>
            <a:pPr lvl="2">
              <a:defRPr/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Display </a:t>
            </a:r>
            <a:r>
              <a:rPr lang="en-US" dirty="0"/>
              <a:t>Devices (</a:t>
            </a:r>
            <a:r>
              <a:rPr lang="en-US" dirty="0" smtClean="0"/>
              <a:t>4/7)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3" y="971550"/>
            <a:ext cx="554583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4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5578642" cy="3600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Lenticular Lens:</a:t>
            </a:r>
          </a:p>
          <a:p>
            <a:pPr lvl="2">
              <a:defRPr/>
            </a:pPr>
            <a:r>
              <a:rPr lang="en-US" dirty="0"/>
              <a:t>Selects correct interlaced pixels for each eye (like </a:t>
            </a:r>
            <a:r>
              <a:rPr lang="en-US" dirty="0" smtClean="0"/>
              <a:t>“3D” cards</a:t>
            </a:r>
            <a:r>
              <a:rPr lang="en-US" dirty="0"/>
              <a:t>)</a:t>
            </a:r>
          </a:p>
          <a:p>
            <a:pPr lvl="2">
              <a:defRPr/>
            </a:pPr>
            <a:r>
              <a:rPr lang="en-US" dirty="0"/>
              <a:t>An array of cylindrical lenses refracts and magnifies different pixels for slightly different viewing angles</a:t>
            </a:r>
          </a:p>
          <a:p>
            <a:pPr>
              <a:defRPr/>
            </a:pPr>
            <a:r>
              <a:rPr lang="en-US" dirty="0" smtClean="0"/>
              <a:t>These </a:t>
            </a:r>
            <a:r>
              <a:rPr lang="en-US" dirty="0" err="1" smtClean="0"/>
              <a:t>autosteroscopic</a:t>
            </a:r>
            <a:r>
              <a:rPr lang="en-US" dirty="0" smtClean="0"/>
              <a:t>  </a:t>
            </a:r>
            <a:r>
              <a:rPr lang="en-US" dirty="0"/>
              <a:t>techs have limitations</a:t>
            </a:r>
          </a:p>
          <a:p>
            <a:pPr lvl="1">
              <a:defRPr/>
            </a:pPr>
            <a:r>
              <a:rPr lang="en-US" dirty="0"/>
              <a:t>Meant for a single viewer in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sweet </a:t>
            </a:r>
            <a:r>
              <a:rPr lang="en-US" dirty="0">
                <a:solidFill>
                  <a:srgbClr val="FF0000"/>
                </a:solidFill>
              </a:rPr>
              <a:t>spot</a:t>
            </a:r>
            <a:endParaRPr lang="en-US" dirty="0"/>
          </a:p>
          <a:p>
            <a:pPr lvl="1">
              <a:defRPr/>
            </a:pPr>
            <a:r>
              <a:rPr lang="en-US" dirty="0"/>
              <a:t>Need to be </a:t>
            </a:r>
            <a:r>
              <a:rPr lang="en-US" dirty="0" smtClean="0"/>
              <a:t>at a </a:t>
            </a:r>
            <a:r>
              <a:rPr lang="en-US" dirty="0"/>
              <a:t>proper </a:t>
            </a:r>
            <a:r>
              <a:rPr lang="en-US" dirty="0" smtClean="0"/>
              <a:t>distance</a:t>
            </a:r>
          </a:p>
          <a:p>
            <a:pPr lvl="1">
              <a:defRPr/>
            </a:pPr>
            <a:r>
              <a:rPr lang="en-US" dirty="0" smtClean="0"/>
              <a:t>Limited range of viewing angles</a:t>
            </a:r>
          </a:p>
          <a:p>
            <a:pPr lvl="1">
              <a:defRPr/>
            </a:pPr>
            <a:r>
              <a:rPr lang="en-US" dirty="0" smtClean="0"/>
              <a:t>Hopefully will improve over time (games, commercial  TV as economic drivers of technology</a:t>
            </a:r>
          </a:p>
          <a:p>
            <a:pPr marL="320006" lvl="1" indent="0">
              <a:buNone/>
              <a:defRPr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Display Devices (</a:t>
            </a:r>
            <a:r>
              <a:rPr lang="en-US" dirty="0" smtClean="0"/>
              <a:t>5/7)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42" y="666750"/>
            <a:ext cx="2641600" cy="396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3600" y="2729542"/>
            <a:ext cx="32004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6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228600" y="1017171"/>
            <a:ext cx="5715000" cy="384058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pitchFamily="18" charset="-120"/>
              </a:rPr>
              <a:t> Immersive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新細明體" pitchFamily="18" charset="-120"/>
              </a:rPr>
              <a:t>Head-mounted displays (HMD)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Cognitive Science Department has the </a:t>
            </a:r>
            <a:r>
              <a:rPr lang="en-US" altLang="zh-TW" sz="2000" dirty="0" err="1">
                <a:ea typeface="新細明體" pitchFamily="18" charset="-120"/>
              </a:rPr>
              <a:t>VENlab</a:t>
            </a:r>
            <a:r>
              <a:rPr lang="en-US" altLang="zh-TW" sz="2000" dirty="0">
                <a:ea typeface="新細明體" pitchFamily="18" charset="-120"/>
              </a:rPr>
              <a:t> for human navigation experiments</a:t>
            </a:r>
          </a:p>
          <a:p>
            <a:pPr lvl="3">
              <a:lnSpc>
                <a:spcPct val="90000"/>
              </a:lnSpc>
            </a:pPr>
            <a:r>
              <a:rPr lang="en-US" altLang="zh-TW" sz="1600" dirty="0" smtClean="0">
                <a:ea typeface="新細明體" pitchFamily="18" charset="-120"/>
              </a:rPr>
              <a:t>uses </a:t>
            </a:r>
            <a:r>
              <a:rPr lang="en-US" altLang="zh-TW" sz="1600" dirty="0" err="1">
                <a:ea typeface="新細明體" pitchFamily="18" charset="-120"/>
              </a:rPr>
              <a:t>Intersense</a:t>
            </a:r>
            <a:r>
              <a:rPr lang="en-US" altLang="zh-TW" sz="1600" dirty="0">
                <a:ea typeface="新細明體" pitchFamily="18" charset="-120"/>
              </a:rPr>
              <a:t> IS-900 inertial/ultrasonic trackers</a:t>
            </a:r>
          </a:p>
          <a:p>
            <a:pPr lvl="3">
              <a:lnSpc>
                <a:spcPct val="90000"/>
              </a:lnSpc>
            </a:pPr>
            <a:r>
              <a:rPr lang="en-US" altLang="zh-TW" sz="1600" dirty="0" smtClean="0">
                <a:ea typeface="新細明體" pitchFamily="18" charset="-120"/>
              </a:rPr>
              <a:t>allows </a:t>
            </a:r>
            <a:r>
              <a:rPr lang="en-US" altLang="zh-TW" sz="1600" dirty="0">
                <a:ea typeface="新細明體" pitchFamily="18" charset="-120"/>
              </a:rPr>
              <a:t>subjects to wander a 1600 </a:t>
            </a:r>
            <a:r>
              <a:rPr lang="en-US" altLang="zh-TW" sz="1600" dirty="0" err="1">
                <a:ea typeface="新細明體" pitchFamily="18" charset="-120"/>
              </a:rPr>
              <a:t>sq.ft</a:t>
            </a:r>
            <a:r>
              <a:rPr lang="en-US" altLang="zh-TW" sz="1600" dirty="0">
                <a:ea typeface="新細明體" pitchFamily="18" charset="-120"/>
              </a:rPr>
              <a:t>. room (nearly) freely </a:t>
            </a:r>
          </a:p>
          <a:p>
            <a:pPr lvl="3">
              <a:lnSpc>
                <a:spcPct val="90000"/>
              </a:lnSpc>
            </a:pPr>
            <a:r>
              <a:rPr lang="en-US" altLang="zh-TW" sz="1600" dirty="0" smtClean="0">
                <a:ea typeface="新細明體" pitchFamily="18" charset="-120"/>
              </a:rPr>
              <a:t>uses </a:t>
            </a:r>
            <a:r>
              <a:rPr lang="en-US" altLang="zh-TW" sz="1600" dirty="0">
                <a:ea typeface="新細明體" pitchFamily="18" charset="-120"/>
              </a:rPr>
              <a:t>ASL head-mounted eye tracker</a:t>
            </a:r>
          </a:p>
          <a:p>
            <a:pPr lvl="1">
              <a:lnSpc>
                <a:spcPct val="90000"/>
              </a:lnSpc>
            </a:pPr>
            <a:r>
              <a:rPr lang="en-US" altLang="zh-TW" sz="2400" dirty="0">
                <a:ea typeface="新細明體" pitchFamily="18" charset="-120"/>
              </a:rPr>
              <a:t>CAVE</a:t>
            </a:r>
            <a:r>
              <a:rPr lang="en-US" altLang="zh-TW" sz="2400" baseline="30000" dirty="0">
                <a:ea typeface="新細明體" pitchFamily="18" charset="-120"/>
              </a:rPr>
              <a:t>TM</a:t>
            </a:r>
            <a:r>
              <a:rPr lang="en-US" altLang="zh-TW" sz="2400" dirty="0">
                <a:ea typeface="新細明體" pitchFamily="18" charset="-120"/>
              </a:rPr>
              <a:t> </a:t>
            </a:r>
            <a:r>
              <a:rPr lang="en-US" altLang="zh-TW" sz="2400" dirty="0" smtClean="0">
                <a:ea typeface="新細明體" pitchFamily="18" charset="-120"/>
              </a:rPr>
              <a:t>(CAVE Automatic </a:t>
            </a:r>
            <a:r>
              <a:rPr lang="en-US" altLang="zh-TW" sz="2400" dirty="0">
                <a:ea typeface="新細明體" pitchFamily="18" charset="-120"/>
              </a:rPr>
              <a:t>Virtual Environment) 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Invented at University of Illinois Electronic Visualization Lab by Carolina Cruz-</a:t>
            </a:r>
            <a:r>
              <a:rPr lang="en-US" altLang="zh-TW" sz="2000" dirty="0" err="1">
                <a:ea typeface="新細明體" pitchFamily="18" charset="-120"/>
              </a:rPr>
              <a:t>Neira</a:t>
            </a:r>
            <a:r>
              <a:rPr lang="en-US" altLang="zh-TW" sz="2000" dirty="0">
                <a:ea typeface="新細明體" pitchFamily="18" charset="-120"/>
              </a:rPr>
              <a:t>, Daniel </a:t>
            </a:r>
            <a:r>
              <a:rPr lang="en-US" altLang="zh-TW" sz="2000" dirty="0" err="1">
                <a:ea typeface="新細明體" pitchFamily="18" charset="-120"/>
              </a:rPr>
              <a:t>Sandin</a:t>
            </a:r>
            <a:r>
              <a:rPr lang="en-US" altLang="zh-TW" sz="2000" dirty="0">
                <a:ea typeface="新細明體" pitchFamily="18" charset="-120"/>
              </a:rPr>
              <a:t>, and Tom </a:t>
            </a:r>
            <a:r>
              <a:rPr lang="en-US" altLang="zh-TW" sz="2000" dirty="0" err="1">
                <a:ea typeface="新細明體" pitchFamily="18" charset="-120"/>
              </a:rPr>
              <a:t>DeFanti</a:t>
            </a:r>
            <a:r>
              <a:rPr lang="en-US" altLang="zh-TW" sz="2000" dirty="0">
                <a:ea typeface="新細明體" pitchFamily="18" charset="-120"/>
              </a:rPr>
              <a:t> </a:t>
            </a:r>
            <a:r>
              <a:rPr lang="en-US" altLang="zh-TW" sz="2000" dirty="0" smtClean="0">
                <a:ea typeface="新細明體" pitchFamily="18" charset="-120"/>
              </a:rPr>
              <a:t>  </a:t>
            </a:r>
          </a:p>
          <a:p>
            <a:pPr lvl="3">
              <a:lnSpc>
                <a:spcPct val="90000"/>
              </a:lnSpc>
            </a:pPr>
            <a:r>
              <a:rPr lang="en-US" altLang="zh-TW" sz="1800" dirty="0" smtClean="0">
                <a:ea typeface="新細明體" pitchFamily="18" charset="-120"/>
              </a:rPr>
              <a:t>(</a:t>
            </a:r>
            <a:r>
              <a:rPr lang="en-US" altLang="zh-TW" sz="1800" dirty="0">
                <a:ea typeface="新細明體" pitchFamily="18" charset="-120"/>
                <a:hlinkClick r:id="rId3"/>
              </a:rPr>
              <a:t>SIGGRAPH 1992</a:t>
            </a:r>
            <a:r>
              <a:rPr lang="en-US" altLang="zh-TW" sz="1800" dirty="0">
                <a:ea typeface="新細明體" pitchFamily="18" charset="-120"/>
              </a:rPr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 smtClean="0">
                <a:ea typeface="新細明體" pitchFamily="18" charset="-120"/>
              </a:rPr>
              <a:t>Originally a </a:t>
            </a:r>
            <a:r>
              <a:rPr lang="en-US" altLang="zh-TW" sz="2000" dirty="0">
                <a:ea typeface="新細明體" pitchFamily="18" charset="-120"/>
              </a:rPr>
              <a:t>“room” with projection onto 3 walls and floor</a:t>
            </a:r>
          </a:p>
          <a:p>
            <a:pPr lvl="2">
              <a:lnSpc>
                <a:spcPct val="90000"/>
              </a:lnSpc>
            </a:pPr>
            <a:r>
              <a:rPr lang="en-US" altLang="zh-TW" sz="2000" dirty="0">
                <a:ea typeface="新細明體" pitchFamily="18" charset="-120"/>
              </a:rPr>
              <a:t>also 5 and even 6-sided CAVEs, and a RAVE, a reconfigurable </a:t>
            </a:r>
            <a:r>
              <a:rPr lang="en-US" altLang="zh-TW" sz="2000" dirty="0" smtClean="0">
                <a:ea typeface="新細明體" pitchFamily="18" charset="-120"/>
              </a:rPr>
              <a:t>CAVE</a:t>
            </a:r>
          </a:p>
          <a:p>
            <a:pPr lvl="2">
              <a:lnSpc>
                <a:spcPct val="90000"/>
              </a:lnSpc>
            </a:pPr>
            <a:r>
              <a:rPr lang="en-US" sz="2000" dirty="0" smtClean="0">
                <a:ea typeface="新細明體" pitchFamily="18" charset="-120"/>
              </a:rPr>
              <a:t>Brown’s state-of-the-art Cave has two hemi-cylindrical walls, floor, and partial ceiling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500" dirty="0">
                <a:ea typeface="新細明體" pitchFamily="18" charset="-120"/>
              </a:rPr>
              <a:t>Display Devices (</a:t>
            </a:r>
            <a:r>
              <a:rPr lang="en-US" altLang="zh-TW" sz="2500" dirty="0" smtClean="0">
                <a:ea typeface="新細明體" pitchFamily="18" charset="-120"/>
              </a:rPr>
              <a:t>6/7)</a:t>
            </a: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70" y="584734"/>
            <a:ext cx="3821630" cy="1910815"/>
          </a:xfrm>
          <a:prstGeom prst="rect">
            <a:avLst/>
          </a:prstGeom>
        </p:spPr>
      </p:pic>
      <p:pic>
        <p:nvPicPr>
          <p:cNvPr id="5" name="Picture 4" descr="jjlcav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01" y="2590216"/>
            <a:ext cx="2590800" cy="201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4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Grp="1" noChangeArrowheads="1"/>
          </p:cNvSpPr>
          <p:nvPr>
            <p:ph sz="quarter" idx="1"/>
          </p:nvPr>
        </p:nvSpPr>
        <p:spPr bwMode="auto">
          <a:xfrm>
            <a:off x="517684" y="1037545"/>
            <a:ext cx="82296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Verdana" pitchFamily="34" charset="0"/>
                <a:ea typeface="新細明體" pitchFamily="18" charset="-120"/>
              </a:rPr>
              <a:t>Limited Vision (Flat, </a:t>
            </a:r>
            <a:r>
              <a:rPr lang="en-US" altLang="zh-TW" sz="2400" dirty="0" smtClean="0">
                <a:latin typeface="Verdana" pitchFamily="34" charset="0"/>
                <a:ea typeface="新細明體" pitchFamily="18" charset="-120"/>
              </a:rPr>
              <a:t>2D)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 smtClean="0">
                <a:latin typeface="Verdana" pitchFamily="34" charset="0"/>
                <a:ea typeface="新細明體" pitchFamily="18" charset="-120"/>
              </a:rPr>
              <a:t>No </a:t>
            </a:r>
            <a:r>
              <a:rPr lang="en-US" altLang="zh-TW" sz="2400" dirty="0">
                <a:latin typeface="Verdana" pitchFamily="34" charset="0"/>
                <a:ea typeface="新細明體" pitchFamily="18" charset="-120"/>
              </a:rPr>
              <a:t>Speech		</a:t>
            </a:r>
            <a:r>
              <a:rPr lang="en-US" altLang="zh-TW" sz="2400" dirty="0" smtClean="0">
                <a:latin typeface="Verdana" pitchFamily="34" charset="0"/>
                <a:ea typeface="新細明體" pitchFamily="18" charset="-120"/>
              </a:rPr>
              <a:t>                        </a:t>
            </a:r>
            <a:r>
              <a:rPr lang="en-US" altLang="zh-TW" sz="2400" dirty="0">
                <a:latin typeface="Verdana" pitchFamily="34" charset="0"/>
                <a:ea typeface="新細明體" pitchFamily="18" charset="-120"/>
              </a:rPr>
              <a:t>	No Gestures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latin typeface="Verdana" pitchFamily="34" charset="0"/>
              <a:ea typeface="新細明體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latin typeface="Verdana" pitchFamily="34" charset="0"/>
              <a:ea typeface="新細明體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 smtClean="0">
              <a:latin typeface="Verdana" pitchFamily="34" charset="0"/>
              <a:ea typeface="新細明體" pitchFamily="18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latin typeface="Verdana" pitchFamily="34" charset="0"/>
              <a:ea typeface="新細明體" pitchFamily="18" charset="-12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latin typeface="Verdana" pitchFamily="34" charset="0"/>
              <a:ea typeface="新細明體" pitchFamily="18" charset="-12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Verdana" pitchFamily="34" charset="0"/>
                <a:ea typeface="新細明體" pitchFamily="18" charset="-120"/>
              </a:rPr>
              <a:t>Limited Audio	</a:t>
            </a:r>
            <a:r>
              <a:rPr lang="en-US" altLang="zh-TW" sz="2400" dirty="0" smtClean="0">
                <a:latin typeface="Verdana" pitchFamily="34" charset="0"/>
                <a:ea typeface="新細明體" pitchFamily="18" charset="-120"/>
              </a:rPr>
              <a:t>                            Limited </a:t>
            </a:r>
            <a:r>
              <a:rPr lang="en-US" altLang="zh-TW" sz="2400" dirty="0">
                <a:latin typeface="Verdana" pitchFamily="34" charset="0"/>
                <a:ea typeface="新細明體" pitchFamily="18" charset="-120"/>
              </a:rPr>
              <a:t>Tactile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TW" sz="2400" dirty="0">
              <a:latin typeface="Verdana" pitchFamily="34" charset="0"/>
              <a:ea typeface="新細明體" pitchFamily="18" charset="-12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Verdana" pitchFamily="34" charset="0"/>
                <a:ea typeface="新細明體" pitchFamily="18" charset="-120"/>
              </a:rPr>
              <a:t>One Hand Tied Behind Back</a:t>
            </a:r>
            <a:endParaRPr lang="en-US" altLang="zh-TW" dirty="0"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A50021"/>
                </a:solidFill>
                <a:latin typeface="Verdana" pitchFamily="34" charset="0"/>
                <a:ea typeface="新細明體" pitchFamily="18" charset="-120"/>
              </a:rPr>
              <a:t>Impedance-matching Limitations of WIMP GUI</a:t>
            </a:r>
          </a:p>
        </p:txBody>
      </p:sp>
      <p:pic>
        <p:nvPicPr>
          <p:cNvPr id="5" name="Picture 9" descr="slide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8800" y="1531022"/>
            <a:ext cx="2711768" cy="27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3124200" cy="3543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2400" dirty="0">
                <a:ea typeface="新細明體" pitchFamily="18" charset="-120"/>
              </a:rPr>
              <a:t> Brown’s new Cave will feature: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16' diameter hemi-cylinder, 8.5’ walls, 10’ doors, conical ceiling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70 projectors, 1920 x 1080 resolution / ~40 dpi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145,152,000 pixels in total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Active </a:t>
            </a:r>
            <a:r>
              <a:rPr lang="en-US" dirty="0" smtClean="0"/>
              <a:t>stereo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Front screen will yield near 20/20 vision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zh-TW" sz="2500" kern="0" dirty="0">
                <a:solidFill>
                  <a:srgbClr val="A50021"/>
                </a:solidFill>
                <a:ea typeface="新細明體" pitchFamily="18" charset="-120"/>
              </a:rPr>
              <a:t>Brown’s New Cave – </a:t>
            </a:r>
            <a:r>
              <a:rPr lang="en-US" altLang="zh-TW" sz="2500" i="1" kern="0" dirty="0">
                <a:solidFill>
                  <a:srgbClr val="A50021"/>
                </a:solidFill>
                <a:ea typeface="新細明體" pitchFamily="18" charset="-120"/>
              </a:rPr>
              <a:t>Being Designed </a:t>
            </a:r>
            <a:r>
              <a:rPr lang="en-US" altLang="zh-TW" sz="2500" kern="0" dirty="0">
                <a:solidFill>
                  <a:srgbClr val="A50021"/>
                </a:solidFill>
                <a:ea typeface="新細明體" pitchFamily="18" charset="-120"/>
              </a:rPr>
              <a:t>(1/4</a:t>
            </a:r>
            <a:r>
              <a:rPr lang="en-US" altLang="zh-TW" sz="2500" kern="0" dirty="0" smtClean="0">
                <a:solidFill>
                  <a:srgbClr val="A50021"/>
                </a:solidFill>
                <a:ea typeface="新細明體" pitchFamily="18" charset="-120"/>
              </a:rPr>
              <a:t>)</a:t>
            </a:r>
            <a:endParaRPr lang="en-US" sz="2500" dirty="0"/>
          </a:p>
        </p:txBody>
      </p:sp>
      <p:pic>
        <p:nvPicPr>
          <p:cNvPr id="4" name="Picture 3" descr="new_cave_li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2395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7" y="1085850"/>
            <a:ext cx="4021053" cy="36004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ea typeface="新細明體" pitchFamily="18" charset="-120"/>
              </a:rPr>
              <a:t>Other Immersive </a:t>
            </a:r>
            <a:r>
              <a:rPr lang="en-US" altLang="zh-TW" dirty="0" smtClean="0">
                <a:ea typeface="新細明體" pitchFamily="18" charset="-120"/>
              </a:rPr>
              <a:t>Displays that have been tried</a:t>
            </a:r>
            <a:endParaRPr lang="en-US" altLang="zh-TW" dirty="0">
              <a:ea typeface="新細明體" pitchFamily="18" charset="-120"/>
            </a:endParaRPr>
          </a:p>
          <a:p>
            <a:pPr lvl="1"/>
            <a:r>
              <a:rPr lang="en-US" altLang="zh-TW" dirty="0">
                <a:ea typeface="新細明體" pitchFamily="18" charset="-120"/>
              </a:rPr>
              <a:t>Virtual Retinal Display (VRD)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University of Washington HIT Lab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Japanese “Brother </a:t>
            </a:r>
            <a:r>
              <a:rPr lang="en-US" altLang="zh-TW" sz="1800" dirty="0" err="1">
                <a:ea typeface="新細明體" pitchFamily="18" charset="-120"/>
              </a:rPr>
              <a:t>AirScouter</a:t>
            </a:r>
            <a:r>
              <a:rPr lang="en-US" altLang="zh-TW" sz="1800" dirty="0">
                <a:ea typeface="新細明體" pitchFamily="18" charset="-120"/>
              </a:rPr>
              <a:t>”  </a:t>
            </a:r>
            <a:r>
              <a:rPr lang="en-US" altLang="zh-TW" dirty="0">
                <a:ea typeface="新細明體" pitchFamily="18" charset="-120"/>
              </a:rPr>
              <a:t>Demo Video (Brother World Expo): </a:t>
            </a:r>
            <a:r>
              <a:rPr lang="en-US" altLang="zh-TW" dirty="0">
                <a:ea typeface="新細明體" pitchFamily="18" charset="-120"/>
                <a:hlinkClick r:id="rId3"/>
              </a:rPr>
              <a:t>http://</a:t>
            </a:r>
            <a:r>
              <a:rPr lang="en-US" altLang="zh-TW" dirty="0" smtClean="0">
                <a:ea typeface="新細明體" pitchFamily="18" charset="-120"/>
                <a:hlinkClick r:id="rId3"/>
              </a:rPr>
              <a:t>www.youtube.com/watch?v=9I0hF0cbw8E</a:t>
            </a:r>
            <a:endParaRPr lang="en-US" altLang="zh-TW" dirty="0">
              <a:ea typeface="新細明體" pitchFamily="18" charset="-120"/>
            </a:endParaRPr>
          </a:p>
          <a:p>
            <a:pPr lvl="1"/>
            <a:r>
              <a:rPr lang="en-US" altLang="zh-TW" dirty="0" err="1">
                <a:ea typeface="新細明體" pitchFamily="18" charset="-120"/>
              </a:rPr>
              <a:t>VirtuSphere</a:t>
            </a:r>
            <a:endParaRPr lang="en-US" altLang="zh-TW" dirty="0">
              <a:ea typeface="新細明體" pitchFamily="18" charset="-120"/>
            </a:endParaRPr>
          </a:p>
          <a:p>
            <a:pPr lvl="2"/>
            <a:r>
              <a:rPr lang="en-US" altLang="zh-TW" sz="1800" dirty="0">
                <a:ea typeface="新細明體" pitchFamily="18" charset="-120"/>
              </a:rPr>
              <a:t>Fully immersive VR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360 degrees of motion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Floor moves as you move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Wireless</a:t>
            </a:r>
          </a:p>
          <a:p>
            <a:pPr lvl="2"/>
            <a:endParaRPr lang="zh-TW" altLang="en-US" sz="1800" dirty="0"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Display Devices (</a:t>
            </a:r>
            <a:r>
              <a:rPr lang="en-US" altLang="zh-TW" dirty="0" smtClean="0">
                <a:ea typeface="新細明體" pitchFamily="18" charset="-120"/>
              </a:rPr>
              <a:t>7/7)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23" y="219078"/>
            <a:ext cx="3057525" cy="1719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0950" y="1878023"/>
            <a:ext cx="2813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>
                <a:latin typeface="+mn-lt"/>
              </a:rPr>
              <a:t>Brother </a:t>
            </a:r>
            <a:r>
              <a:rPr lang="en-US" sz="1400" dirty="0" err="1" smtClean="0">
                <a:latin typeface="+mn-lt"/>
              </a:rPr>
              <a:t>AirScouter</a:t>
            </a:r>
            <a:endParaRPr lang="en-US" sz="1400" dirty="0">
              <a:latin typeface="+mn-lt"/>
            </a:endParaRP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2231410"/>
            <a:ext cx="1733550" cy="190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6983328" y="4141611"/>
            <a:ext cx="22669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400" dirty="0">
                <a:latin typeface="Verdana" pitchFamily="34" charset="0"/>
                <a:ea typeface="新細明體" pitchFamily="18" charset="-120"/>
              </a:rPr>
              <a:t>User </a:t>
            </a: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with VRD</a:t>
            </a:r>
            <a:endParaRPr lang="en-US" altLang="zh-TW" sz="1400" dirty="0">
              <a:latin typeface="Verdana" pitchFamily="34" charset="0"/>
              <a:ea typeface="新細明體" pitchFamily="18" charset="-12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61" y="2231408"/>
            <a:ext cx="2505075" cy="2295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05400" y="4449388"/>
            <a:ext cx="2813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err="1" smtClean="0">
                <a:latin typeface="+mn-lt"/>
              </a:rPr>
              <a:t>Virtusphere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266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8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3124200" cy="360045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zh-TW" sz="1600" dirty="0">
                <a:ea typeface="新細明體" pitchFamily="18" charset="-120"/>
              </a:rPr>
              <a:t>Also called “mixed reality”</a:t>
            </a:r>
          </a:p>
          <a:p>
            <a:pPr lvl="1"/>
            <a:r>
              <a:rPr lang="en-US" sz="1600" dirty="0" smtClean="0"/>
              <a:t>Superposition </a:t>
            </a:r>
            <a:r>
              <a:rPr lang="en-US" sz="1600" dirty="0"/>
              <a:t>of computer-generated information and real world</a:t>
            </a:r>
            <a:endParaRPr lang="en-US" altLang="zh-TW" sz="1600" dirty="0">
              <a:ea typeface="新細明體" pitchFamily="18" charset="-120"/>
            </a:endParaRPr>
          </a:p>
          <a:p>
            <a:pPr lvl="1"/>
            <a:r>
              <a:rPr lang="en-US" altLang="zh-TW" sz="1600" dirty="0">
                <a:ea typeface="新細明體" pitchFamily="18" charset="-120"/>
              </a:rPr>
              <a:t>Augmented reality devices</a:t>
            </a:r>
          </a:p>
          <a:p>
            <a:pPr lvl="2"/>
            <a:r>
              <a:rPr lang="en-US" altLang="zh-TW" sz="1400" dirty="0" smtClean="0">
                <a:ea typeface="新細明體" pitchFamily="18" charset="-120"/>
              </a:rPr>
              <a:t>optical </a:t>
            </a:r>
            <a:r>
              <a:rPr lang="en-US" altLang="zh-TW" sz="1400" dirty="0">
                <a:ea typeface="新細明體" pitchFamily="18" charset="-120"/>
              </a:rPr>
              <a:t>see-through or video-based</a:t>
            </a:r>
          </a:p>
          <a:p>
            <a:pPr lvl="2"/>
            <a:r>
              <a:rPr lang="en-US" altLang="zh-TW" sz="1400" dirty="0" smtClean="0">
                <a:ea typeface="新細明體" pitchFamily="18" charset="-120"/>
              </a:rPr>
              <a:t>Research, e.g., </a:t>
            </a:r>
            <a:r>
              <a:rPr lang="en-US" altLang="zh-TW" sz="1400" dirty="0">
                <a:ea typeface="新細明體" pitchFamily="18" charset="-120"/>
              </a:rPr>
              <a:t>at UNC, University of Vienna, Columbia (</a:t>
            </a:r>
            <a:r>
              <a:rPr lang="en-US" altLang="zh-TW" sz="1400" dirty="0">
                <a:solidFill>
                  <a:srgbClr val="FF0000"/>
                </a:solidFill>
                <a:ea typeface="新細明體" pitchFamily="18" charset="-120"/>
              </a:rPr>
              <a:t>Steven Feiner</a:t>
            </a:r>
            <a:r>
              <a:rPr lang="en-US" altLang="zh-TW" sz="1400" dirty="0">
                <a:ea typeface="新細明體" pitchFamily="18" charset="-120"/>
              </a:rPr>
              <a:t>), </a:t>
            </a:r>
            <a:r>
              <a:rPr lang="en-US" altLang="zh-TW" sz="1400" dirty="0" err="1">
                <a:ea typeface="新細明體" pitchFamily="18" charset="-120"/>
              </a:rPr>
              <a:t>Takamura</a:t>
            </a:r>
            <a:r>
              <a:rPr lang="en-US" altLang="zh-TW" sz="1400" dirty="0">
                <a:ea typeface="新細明體" pitchFamily="18" charset="-120"/>
              </a:rPr>
              <a:t> Lab at Osaka University, Bauhaus University</a:t>
            </a:r>
          </a:p>
          <a:p>
            <a:pPr lvl="2"/>
            <a:r>
              <a:rPr lang="en-US" altLang="zh-TW" sz="1400" dirty="0">
                <a:ea typeface="新細明體" pitchFamily="18" charset="-120"/>
              </a:rPr>
              <a:t>University of South Australia made AR Quake </a:t>
            </a:r>
            <a:r>
              <a:rPr lang="en-US" altLang="zh-TW" sz="1400" dirty="0">
                <a:latin typeface="Times New Roman" pitchFamily="18" charset="0"/>
                <a:ea typeface="新細明體" pitchFamily="18" charset="-120"/>
              </a:rPr>
              <a:t>–</a:t>
            </a:r>
            <a:r>
              <a:rPr lang="en-US" altLang="zh-TW" sz="1400" dirty="0">
                <a:ea typeface="新細明體" pitchFamily="18" charset="-120"/>
              </a:rPr>
              <a:t> can play a first person shooter around </a:t>
            </a:r>
            <a:r>
              <a:rPr lang="en-US" altLang="zh-TW" sz="1400" dirty="0" smtClean="0">
                <a:ea typeface="新細明體" pitchFamily="18" charset="-120"/>
              </a:rPr>
              <a:t>campus</a:t>
            </a:r>
            <a:endParaRPr lang="en-US" sz="1400" dirty="0">
              <a:ea typeface="新細明體" pitchFamily="18" charset="-12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Augmented Reality(1/3)</a:t>
            </a:r>
          </a:p>
        </p:txBody>
      </p:sp>
      <p:pic>
        <p:nvPicPr>
          <p:cNvPr id="4" name="Picture 7" descr="quake26-h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8150"/>
            <a:ext cx="2322288" cy="165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08" y="2495550"/>
            <a:ext cx="5283200" cy="1981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20160" y="4476750"/>
            <a:ext cx="5194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Research by Steven </a:t>
            </a:r>
            <a:r>
              <a:rPr lang="en-US" sz="1000" dirty="0" err="1" smtClean="0"/>
              <a:t>Feiner</a:t>
            </a:r>
            <a:r>
              <a:rPr lang="en-US" sz="1000" dirty="0" smtClean="0"/>
              <a:t>, using augmented reality to aid in the maintenance/repair domain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0730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Augmented Reality (2/3)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71550"/>
            <a:ext cx="3352800" cy="3429000"/>
          </a:xfrm>
          <a:prstGeom prst="rect">
            <a:avLst/>
          </a:prstGeom>
        </p:spPr>
        <p:txBody>
          <a:bodyPr vert="horz" lIns="91430" tIns="45715" rIns="91430" bIns="45715">
            <a:normAutofit/>
          </a:bodyPr>
          <a:lstStyle>
            <a:lvl1pPr marL="274292" indent="-274292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583" indent="-274292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875" indent="-228577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166" indent="-228577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58" indent="-228577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750" indent="-182861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0" indent="-182861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472" indent="-182861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332" indent="-182861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Smartphone cameras</a:t>
            </a:r>
          </a:p>
          <a:p>
            <a:pPr lvl="2"/>
            <a:r>
              <a:rPr lang="en-US" sz="1400" dirty="0" smtClean="0"/>
              <a:t>Paris-Metro iPhone app shows the nearest subway lines to the landmarks visible by the phone’s camera in real-time</a:t>
            </a:r>
            <a:endParaRPr lang="en-US" sz="2000" dirty="0" smtClean="0"/>
          </a:p>
          <a:p>
            <a:pPr lvl="1"/>
            <a:r>
              <a:rPr lang="en-US" dirty="0" smtClean="0"/>
              <a:t>Some mobile games employ AR</a:t>
            </a:r>
          </a:p>
          <a:p>
            <a:pPr lvl="2"/>
            <a:r>
              <a:rPr lang="en-US" dirty="0">
                <a:hlinkClick r:id="rId3"/>
              </a:rPr>
              <a:t>http://www.youtube.com/watch?feature=player_embedded&amp;v=MqP9CgQeACo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971554"/>
            <a:ext cx="4171950" cy="29470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41139" y="3895562"/>
            <a:ext cx="240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Paris-Metro iPhone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0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895350"/>
            <a:ext cx="8229600" cy="3600450"/>
          </a:xfrm>
        </p:spPr>
        <p:txBody>
          <a:bodyPr/>
          <a:lstStyle/>
          <a:p>
            <a:pPr lvl="1"/>
            <a:r>
              <a:rPr lang="en-US" dirty="0" smtClean="0"/>
              <a:t>One day… Google Glass</a:t>
            </a:r>
          </a:p>
          <a:p>
            <a:pPr lvl="2"/>
            <a:r>
              <a:rPr lang="en-US" dirty="0" smtClean="0"/>
              <a:t>augmented reality head-mounted display in development</a:t>
            </a:r>
          </a:p>
          <a:p>
            <a:pPr lvl="2"/>
            <a:r>
              <a:rPr lang="en-US" dirty="0" smtClean="0"/>
              <a:t>concept video: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www.youtube.com/watch?v=9c6W4CCU9M4</a:t>
            </a:r>
            <a:endParaRPr lang="en-US" dirty="0" smtClean="0"/>
          </a:p>
          <a:p>
            <a:pPr lvl="2"/>
            <a:r>
              <a:rPr lang="en-US" dirty="0" smtClean="0"/>
              <a:t>first live demo: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://www.youtube.com/watch?v=D7TB8b2t3QE</a:t>
            </a:r>
            <a:endParaRPr lang="en-US" dirty="0" smtClean="0"/>
          </a:p>
          <a:p>
            <a:pPr marL="594298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marL="594298" lvl="2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Augmented </a:t>
            </a:r>
            <a:r>
              <a:rPr lang="en-US" dirty="0" smtClean="0"/>
              <a:t>Reality (3/3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04" y="2266952"/>
            <a:ext cx="4402836" cy="24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52400" y="666750"/>
            <a:ext cx="8610600" cy="1981200"/>
          </a:xfrm>
        </p:spPr>
        <p:txBody>
          <a:bodyPr>
            <a:normAutofit/>
          </a:bodyPr>
          <a:lstStyle/>
          <a:p>
            <a:pPr marL="274291" lvl="1" indent="0">
              <a:buNone/>
            </a:pPr>
            <a:endParaRPr lang="en-US" altLang="zh-TW" sz="1100" dirty="0">
              <a:ea typeface="新細明體" pitchFamily="18" charset="-120"/>
            </a:endParaRPr>
          </a:p>
          <a:p>
            <a:r>
              <a:rPr lang="en-US" sz="1600" dirty="0">
                <a:ea typeface="新細明體" pitchFamily="18" charset="-120"/>
              </a:rPr>
              <a:t>Augments physical world with digital information</a:t>
            </a:r>
          </a:p>
          <a:p>
            <a:pPr lvl="1"/>
            <a:r>
              <a:rPr lang="en-US" sz="1400" dirty="0" smtClean="0">
                <a:ea typeface="新細明體" pitchFamily="18" charset="-120"/>
              </a:rPr>
              <a:t>Uses </a:t>
            </a:r>
            <a:r>
              <a:rPr lang="en-US" sz="1400" dirty="0">
                <a:ea typeface="新細明體" pitchFamily="18" charset="-120"/>
              </a:rPr>
              <a:t>physical surfaces as an interface, projecting video output from a </a:t>
            </a:r>
            <a:r>
              <a:rPr lang="en-US" sz="1400" dirty="0" err="1">
                <a:ea typeface="新細明體" pitchFamily="18" charset="-120"/>
              </a:rPr>
              <a:t>pico</a:t>
            </a:r>
            <a:r>
              <a:rPr lang="en-US" sz="1400" dirty="0">
                <a:ea typeface="新細明體" pitchFamily="18" charset="-120"/>
              </a:rPr>
              <a:t>-projector</a:t>
            </a:r>
          </a:p>
          <a:p>
            <a:pPr lvl="1"/>
            <a:r>
              <a:rPr lang="en-US" sz="1400" dirty="0" smtClean="0">
                <a:ea typeface="新細明體" pitchFamily="18" charset="-120"/>
              </a:rPr>
              <a:t>Gesture </a:t>
            </a:r>
            <a:r>
              <a:rPr lang="en-US" sz="1400" dirty="0">
                <a:ea typeface="新細明體" pitchFamily="18" charset="-120"/>
              </a:rPr>
              <a:t>recognition using a camera</a:t>
            </a:r>
          </a:p>
          <a:p>
            <a:pPr lvl="1"/>
            <a:r>
              <a:rPr lang="en-US" sz="1400" dirty="0" smtClean="0">
                <a:ea typeface="新細明體" pitchFamily="18" charset="-120"/>
              </a:rPr>
              <a:t>Able </a:t>
            </a:r>
            <a:r>
              <a:rPr lang="en-US" sz="1400" dirty="0">
                <a:ea typeface="新細明體" pitchFamily="18" charset="-120"/>
              </a:rPr>
              <a:t>to use physical data in the digital realm easily (</a:t>
            </a:r>
            <a:r>
              <a:rPr lang="en-US" sz="1400" dirty="0">
                <a:hlinkClick r:id="rId3"/>
              </a:rPr>
              <a:t>http://www.ted.com/talks/pranav_mistry_the_thrilling_potential_of_sixthsense_technology.html</a:t>
            </a:r>
            <a:r>
              <a:rPr lang="en-US" sz="1400" dirty="0"/>
              <a:t>)</a:t>
            </a:r>
            <a:endParaRPr lang="en-US" sz="1400" dirty="0">
              <a:ea typeface="新細明體" pitchFamily="18" charset="-120"/>
            </a:endParaRPr>
          </a:p>
          <a:p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Sixth Sense – </a:t>
            </a:r>
            <a:r>
              <a:rPr lang="en-US" dirty="0" smtClean="0"/>
              <a:t>A Wearable </a:t>
            </a:r>
            <a:r>
              <a:rPr lang="en-US" dirty="0"/>
              <a:t>User Interface</a:t>
            </a:r>
          </a:p>
        </p:txBody>
      </p:sp>
      <p:pic>
        <p:nvPicPr>
          <p:cNvPr id="4" name="Picture 3" descr="sixthsense0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28876"/>
            <a:ext cx="29972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ixthsense05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726" y="2419351"/>
            <a:ext cx="30226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ixthsense03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589" y="2797343"/>
            <a:ext cx="2133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51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sz="1800" dirty="0" err="1">
                <a:ea typeface="新細明體" pitchFamily="18" charset="-120"/>
              </a:rPr>
              <a:t>OmniTouch</a:t>
            </a:r>
            <a:r>
              <a:rPr lang="en-US" altLang="zh-TW" sz="1800" dirty="0">
                <a:ea typeface="新細明體" pitchFamily="18" charset="-120"/>
              </a:rPr>
              <a:t> - Wearable </a:t>
            </a:r>
            <a:r>
              <a:rPr lang="en-US" altLang="zh-TW" sz="1800" dirty="0" err="1">
                <a:ea typeface="新細明體" pitchFamily="18" charset="-120"/>
              </a:rPr>
              <a:t>Multitouch</a:t>
            </a:r>
            <a:r>
              <a:rPr lang="en-US" altLang="zh-TW" sz="1800" dirty="0">
                <a:ea typeface="新細明體" pitchFamily="18" charset="-120"/>
              </a:rPr>
              <a:t> Interaction</a:t>
            </a:r>
          </a:p>
          <a:p>
            <a:pPr lvl="1"/>
            <a:r>
              <a:rPr lang="en-US" altLang="zh-TW" sz="1600" dirty="0">
                <a:ea typeface="新細明體" pitchFamily="18" charset="-120"/>
              </a:rPr>
              <a:t>Similar to Sixth Sense, uses depth camera and </a:t>
            </a:r>
            <a:r>
              <a:rPr lang="en-US" altLang="zh-TW" sz="1600" dirty="0" err="1">
                <a:ea typeface="新細明體" pitchFamily="18" charset="-120"/>
              </a:rPr>
              <a:t>pico</a:t>
            </a:r>
            <a:r>
              <a:rPr lang="en-US" altLang="zh-TW" sz="1600" dirty="0">
                <a:ea typeface="新細明體" pitchFamily="18" charset="-120"/>
              </a:rPr>
              <a:t>- projector</a:t>
            </a:r>
          </a:p>
          <a:p>
            <a:pPr lvl="1"/>
            <a:r>
              <a:rPr lang="en-US" altLang="zh-TW" sz="1600" dirty="0">
                <a:ea typeface="新細明體" pitchFamily="18" charset="-120"/>
              </a:rPr>
              <a:t>Developed by Microsoft and Carnegie Mellon University</a:t>
            </a:r>
          </a:p>
          <a:p>
            <a:pPr lvl="1"/>
            <a:r>
              <a:rPr lang="en-US" altLang="zh-TW" sz="1600" dirty="0">
                <a:ea typeface="新細明體" pitchFamily="18" charset="-120"/>
              </a:rPr>
              <a:t>Demo Video (ACM UIST 2011):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www.youtube.com/watch?v=Pz17lbjOFn8</a:t>
            </a:r>
            <a:r>
              <a:rPr lang="en-US" sz="1600" dirty="0" smtClean="0"/>
              <a:t> </a:t>
            </a:r>
            <a:endParaRPr lang="en-US" altLang="zh-TW" sz="1600" dirty="0">
              <a:ea typeface="新細明體" pitchFamily="18" charset="-120"/>
            </a:endParaRP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Wearable User Interfaces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8" y="2557147"/>
            <a:ext cx="3037075" cy="2026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71750"/>
            <a:ext cx="3973286" cy="20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5105400" cy="360045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ea typeface="新細明體" pitchFamily="18" charset="-120"/>
              </a:rPr>
              <a:t>Haptic: relating to or based on the sense of touch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Actively provides tactile feedback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Caveat: Almost all tactile output devices are also input devices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Some examples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piezoelectric gloves: </a:t>
            </a:r>
            <a:r>
              <a:rPr lang="en-US" altLang="zh-TW" dirty="0" err="1" smtClean="0">
                <a:ea typeface="新細明體" pitchFamily="18" charset="-120"/>
              </a:rPr>
              <a:t>Piezo</a:t>
            </a:r>
            <a:r>
              <a:rPr lang="en-US" altLang="zh-TW" dirty="0" smtClean="0">
                <a:ea typeface="新細明體" pitchFamily="18" charset="-120"/>
              </a:rPr>
              <a:t> pads apply pressure or vibration to user</a:t>
            </a:r>
            <a:r>
              <a:rPr lang="en-US" altLang="zh-TW" dirty="0" smtClean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dirty="0" smtClean="0">
                <a:ea typeface="新細明體" pitchFamily="18" charset="-120"/>
              </a:rPr>
              <a:t>s fingers</a:t>
            </a:r>
          </a:p>
          <a:p>
            <a:pPr lvl="2"/>
            <a:r>
              <a:rPr lang="en-US" altLang="zh-TW" sz="1800" dirty="0" smtClean="0">
                <a:ea typeface="新細明體" pitchFamily="18" charset="-120"/>
              </a:rPr>
              <a:t>solenoid mouse: </a:t>
            </a:r>
            <a:r>
              <a:rPr lang="en-US" altLang="zh-TW" dirty="0" smtClean="0">
                <a:ea typeface="新細明體" pitchFamily="18" charset="-120"/>
              </a:rPr>
              <a:t>Mouse vibrates via an electromagnetic solenoid</a:t>
            </a:r>
          </a:p>
          <a:p>
            <a:pPr lvl="2"/>
            <a:r>
              <a:rPr lang="en-US" altLang="zh-TW" sz="1800" dirty="0" err="1" smtClean="0">
                <a:ea typeface="新細明體" pitchFamily="18" charset="-120"/>
              </a:rPr>
              <a:t>Sensable’s</a:t>
            </a:r>
            <a:r>
              <a:rPr lang="en-US" altLang="zh-TW" sz="1800" dirty="0" smtClean="0">
                <a:ea typeface="新細明體" pitchFamily="18" charset="-120"/>
              </a:rPr>
              <a:t> PHANTOM  </a:t>
            </a:r>
            <a:endParaRPr lang="en-US" altLang="zh-TW" sz="1800" dirty="0">
              <a:ea typeface="新細明體" pitchFamily="18" charset="-120"/>
            </a:endParaRPr>
          </a:p>
          <a:p>
            <a:pPr lvl="1"/>
            <a:r>
              <a:rPr lang="en-US" altLang="zh-TW" dirty="0">
                <a:ea typeface="新細明體" pitchFamily="18" charset="-120"/>
              </a:rPr>
              <a:t>Also 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“</a:t>
            </a:r>
            <a:r>
              <a:rPr lang="en-US" altLang="zh-TW" dirty="0">
                <a:ea typeface="新細明體" pitchFamily="18" charset="-120"/>
              </a:rPr>
              <a:t>passive</a:t>
            </a:r>
            <a:r>
              <a:rPr lang="en-US" altLang="zh-TW" dirty="0">
                <a:latin typeface="Times New Roman" pitchFamily="18" charset="0"/>
                <a:ea typeface="新細明體" pitchFamily="18" charset="-120"/>
              </a:rPr>
              <a:t>”</a:t>
            </a:r>
            <a:r>
              <a:rPr lang="en-US" altLang="zh-TW" dirty="0">
                <a:ea typeface="新細明體" pitchFamily="18" charset="-120"/>
              </a:rPr>
              <a:t> haptic devices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prop or 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“</a:t>
            </a:r>
            <a:r>
              <a:rPr lang="en-US" altLang="zh-TW" sz="1800" dirty="0" err="1">
                <a:ea typeface="新細明體" pitchFamily="18" charset="-120"/>
              </a:rPr>
              <a:t>phicon</a:t>
            </a:r>
            <a:r>
              <a:rPr lang="en-US" altLang="zh-TW" sz="1800" dirty="0">
                <a:latin typeface="Times New Roman" pitchFamily="18" charset="0"/>
                <a:ea typeface="新細明體" pitchFamily="18" charset="-120"/>
              </a:rPr>
              <a:t>”</a:t>
            </a:r>
            <a:r>
              <a:rPr lang="en-US" altLang="zh-TW" sz="1800" dirty="0">
                <a:ea typeface="新細明體" pitchFamily="18" charset="-120"/>
              </a:rPr>
              <a:t> based </a:t>
            </a:r>
            <a:r>
              <a:rPr lang="en-US" altLang="zh-TW" sz="1800" dirty="0" smtClean="0">
                <a:ea typeface="新細明體" pitchFamily="18" charset="-120"/>
              </a:rPr>
              <a:t>interaction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Force feedback controllers</a:t>
            </a:r>
          </a:p>
          <a:p>
            <a:pPr lvl="2"/>
            <a:r>
              <a:rPr lang="en-US" altLang="zh-TW" dirty="0" smtClean="0">
                <a:ea typeface="新細明體" pitchFamily="18" charset="-120"/>
              </a:rPr>
              <a:t>almost all commercial video game controllers provide “force feedback” (PS3 and Xbox 360)</a:t>
            </a:r>
            <a:endParaRPr lang="en-US" altLang="zh-TW" dirty="0"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Haptic Devices</a:t>
            </a:r>
            <a:endParaRPr lang="en-US" dirty="0"/>
          </a:p>
        </p:txBody>
      </p:sp>
      <p:pic>
        <p:nvPicPr>
          <p:cNvPr id="4" name="Picture 7" descr="ph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18" y="3045828"/>
            <a:ext cx="2840764" cy="132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6338459" y="4356768"/>
            <a:ext cx="2133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600" dirty="0" err="1">
                <a:latin typeface="Verdana" pitchFamily="34" charset="0"/>
                <a:ea typeface="新細明體" pitchFamily="18" charset="-120"/>
              </a:rPr>
              <a:t>Phicons</a:t>
            </a:r>
            <a:endParaRPr lang="en-US" altLang="zh-TW" sz="1600" dirty="0"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348731" y="2178692"/>
            <a:ext cx="317328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TW" sz="1400" dirty="0" smtClean="0">
                <a:latin typeface="Verdana" pitchFamily="34" charset="0"/>
                <a:ea typeface="新細明體" pitchFamily="18" charset="-120"/>
              </a:rPr>
              <a:t>PHANTOM haptic device</a:t>
            </a:r>
            <a:endParaRPr lang="en-US" altLang="zh-TW" sz="1400" dirty="0">
              <a:latin typeface="Verdana" pitchFamily="34" charset="0"/>
              <a:ea typeface="新細明體" pitchFamily="18" charset="-12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8" y="366116"/>
            <a:ext cx="1821597" cy="182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9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876800" cy="3600450"/>
          </a:xfrm>
        </p:spPr>
        <p:txBody>
          <a:bodyPr>
            <a:normAutofit fontScale="47500" lnSpcReduction="20000"/>
          </a:bodyPr>
          <a:lstStyle/>
          <a:p>
            <a:r>
              <a:rPr lang="en-US" altLang="zh-TW" sz="2500" dirty="0">
                <a:ea typeface="新細明體" pitchFamily="18" charset="-120"/>
              </a:rPr>
              <a:t>Audio</a:t>
            </a:r>
          </a:p>
          <a:p>
            <a:pPr lvl="1"/>
            <a:r>
              <a:rPr lang="en-US" altLang="zh-TW" sz="2300" dirty="0">
                <a:ea typeface="新細明體" pitchFamily="18" charset="-120"/>
              </a:rPr>
              <a:t>Do not underestimate the importance of sound!</a:t>
            </a:r>
          </a:p>
          <a:p>
            <a:pPr lvl="1"/>
            <a:r>
              <a:rPr lang="en-US" altLang="zh-TW" sz="2300" dirty="0" smtClean="0">
                <a:ea typeface="新細明體" pitchFamily="18" charset="-120"/>
              </a:rPr>
              <a:t>Speakers, 3D </a:t>
            </a:r>
            <a:r>
              <a:rPr lang="en-US" altLang="zh-TW" sz="2300" dirty="0">
                <a:ea typeface="新細明體" pitchFamily="18" charset="-120"/>
              </a:rPr>
              <a:t>spatial </a:t>
            </a:r>
            <a:r>
              <a:rPr lang="en-US" altLang="zh-TW" sz="2300" dirty="0" smtClean="0">
                <a:ea typeface="新細明體" pitchFamily="18" charset="-120"/>
              </a:rPr>
              <a:t>sound, headphones</a:t>
            </a:r>
            <a:endParaRPr lang="en-US" altLang="zh-TW" sz="2300" dirty="0">
              <a:ea typeface="新細明體" pitchFamily="18" charset="-120"/>
            </a:endParaRPr>
          </a:p>
          <a:p>
            <a:r>
              <a:rPr lang="en-US" altLang="zh-TW" sz="2500" dirty="0">
                <a:ea typeface="新細明體" pitchFamily="18" charset="-120"/>
              </a:rPr>
              <a:t>Printers</a:t>
            </a:r>
          </a:p>
          <a:p>
            <a:pPr lvl="1"/>
            <a:r>
              <a:rPr lang="en-US" altLang="zh-TW" sz="2300" dirty="0" err="1" smtClean="0">
                <a:ea typeface="新細明體" pitchFamily="18" charset="-120"/>
              </a:rPr>
              <a:t>Selectric</a:t>
            </a:r>
            <a:r>
              <a:rPr lang="en-US" altLang="zh-TW" sz="2300" dirty="0" smtClean="0">
                <a:ea typeface="新細明體" pitchFamily="18" charset="-120"/>
              </a:rPr>
              <a:t>-style impact </a:t>
            </a:r>
            <a:r>
              <a:rPr lang="en-US" altLang="zh-TW" sz="2300" dirty="0">
                <a:ea typeface="新細明體" pitchFamily="18" charset="-120"/>
              </a:rPr>
              <a:t>printing</a:t>
            </a:r>
          </a:p>
          <a:p>
            <a:pPr lvl="1"/>
            <a:r>
              <a:rPr lang="en-US" altLang="zh-TW" sz="2300" dirty="0">
                <a:ea typeface="新細明體" pitchFamily="18" charset="-120"/>
              </a:rPr>
              <a:t>Plotters</a:t>
            </a:r>
          </a:p>
          <a:p>
            <a:pPr lvl="1"/>
            <a:r>
              <a:rPr lang="en-US" altLang="zh-TW" sz="2300" dirty="0">
                <a:ea typeface="新細明體" pitchFamily="18" charset="-120"/>
              </a:rPr>
              <a:t>Ink jet</a:t>
            </a:r>
          </a:p>
          <a:p>
            <a:pPr lvl="1"/>
            <a:r>
              <a:rPr lang="en-US" altLang="zh-TW" sz="2300" dirty="0">
                <a:ea typeface="新細明體" pitchFamily="18" charset="-120"/>
              </a:rPr>
              <a:t>Thermal transfer</a:t>
            </a:r>
          </a:p>
          <a:p>
            <a:pPr lvl="1"/>
            <a:r>
              <a:rPr lang="en-US" altLang="zh-TW" sz="2300" dirty="0">
                <a:ea typeface="新細明體" pitchFamily="18" charset="-120"/>
              </a:rPr>
              <a:t>Laser</a:t>
            </a:r>
          </a:p>
          <a:p>
            <a:pPr lvl="1"/>
            <a:r>
              <a:rPr lang="en-US" altLang="zh-TW" sz="2300" dirty="0">
                <a:ea typeface="新細明體" pitchFamily="18" charset="-120"/>
              </a:rPr>
              <a:t>Braille</a:t>
            </a:r>
          </a:p>
          <a:p>
            <a:pPr lvl="1"/>
            <a:r>
              <a:rPr lang="en-US" altLang="zh-TW" sz="2300" dirty="0">
                <a:ea typeface="新細明體" pitchFamily="18" charset="-120"/>
              </a:rPr>
              <a:t>Slides/film</a:t>
            </a:r>
          </a:p>
          <a:p>
            <a:pPr lvl="1"/>
            <a:r>
              <a:rPr lang="en-US" altLang="zh-TW" sz="2300" dirty="0">
                <a:ea typeface="新細明體" pitchFamily="18" charset="-120"/>
              </a:rPr>
              <a:t>Dye-sublimation</a:t>
            </a:r>
          </a:p>
          <a:p>
            <a:pPr lvl="1"/>
            <a:r>
              <a:rPr lang="en-US" altLang="zh-TW" sz="2300" dirty="0">
                <a:ea typeface="新細明體" pitchFamily="18" charset="-120"/>
              </a:rPr>
              <a:t>Holographs</a:t>
            </a:r>
          </a:p>
          <a:p>
            <a:pPr lvl="2"/>
            <a:r>
              <a:rPr lang="en-US" altLang="zh-TW" sz="2100" dirty="0">
                <a:ea typeface="新細明體" pitchFamily="18" charset="-120"/>
              </a:rPr>
              <a:t>MIT Media Lab Spatial Imaging Group</a:t>
            </a:r>
          </a:p>
          <a:p>
            <a:pPr lvl="1"/>
            <a:r>
              <a:rPr lang="en-US" altLang="zh-TW" sz="2300" dirty="0" smtClean="0">
                <a:ea typeface="新細明體" pitchFamily="18" charset="-120"/>
              </a:rPr>
              <a:t>3D printers</a:t>
            </a:r>
          </a:p>
          <a:p>
            <a:pPr lvl="2"/>
            <a:r>
              <a:rPr lang="en-US" sz="2100" dirty="0" smtClean="0">
                <a:ea typeface="新細明體" pitchFamily="18" charset="-120"/>
              </a:rPr>
              <a:t>prominently used by the “maker” community, DIY enthusiasts, stressing tinkering and building with own hands</a:t>
            </a:r>
          </a:p>
          <a:p>
            <a:pPr lvl="2"/>
            <a:r>
              <a:rPr lang="en-US" sz="2100" dirty="0" smtClean="0">
                <a:ea typeface="新細明體" pitchFamily="18" charset="-120"/>
              </a:rPr>
              <a:t>One day able to print guns? Raises interesting questions of ethics</a:t>
            </a:r>
          </a:p>
          <a:p>
            <a:pPr lvl="2"/>
            <a:endParaRPr lang="en-US" dirty="0" smtClean="0">
              <a:ea typeface="新細明體" pitchFamily="18" charset="-120"/>
            </a:endParaRP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Other Output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72" y="1200154"/>
            <a:ext cx="2626345" cy="26909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1706" y="3714762"/>
            <a:ext cx="2362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 smtClean="0"/>
              <a:t>3D printer with printed items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030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slide4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971550"/>
            <a:ext cx="4852140" cy="36004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A50021"/>
                </a:solidFill>
                <a:latin typeface="Verdana" pitchFamily="34" charset="0"/>
                <a:ea typeface="新細明體" pitchFamily="18" charset="-120"/>
              </a:rPr>
              <a:t>Where are We Today</a:t>
            </a:r>
            <a:r>
              <a:rPr lang="en-US" altLang="zh-TW" dirty="0" smtClean="0">
                <a:solidFill>
                  <a:srgbClr val="A50021"/>
                </a:solidFill>
                <a:latin typeface="Verdana" pitchFamily="34" charset="0"/>
                <a:ea typeface="新細明體" pitchFamily="18" charset="-120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600" dirty="0">
                <a:ea typeface="新細明體" pitchFamily="18" charset="-120"/>
              </a:rPr>
              <a:t>Imposes </a:t>
            </a:r>
            <a:r>
              <a:rPr lang="en-US" altLang="zh-TW" sz="2600" dirty="0" err="1">
                <a:ea typeface="新細明體" pitchFamily="18" charset="-120"/>
              </a:rPr>
              <a:t>ping-pong</a:t>
            </a:r>
            <a:r>
              <a:rPr lang="en-US" altLang="zh-TW" sz="2600" dirty="0">
                <a:ea typeface="新細明體" pitchFamily="18" charset="-120"/>
              </a:rPr>
              <a:t> dialog model based on mouse and keyboard input, 2D graphics output</a:t>
            </a:r>
          </a:p>
          <a:p>
            <a:pPr lvl="1"/>
            <a:r>
              <a:rPr lang="en-US" altLang="zh-TW" sz="2600" dirty="0" smtClean="0">
                <a:ea typeface="新細明體" pitchFamily="18" charset="-120"/>
              </a:rPr>
              <a:t>Deterministic </a:t>
            </a:r>
            <a:r>
              <a:rPr lang="en-US" altLang="zh-TW" sz="2600" dirty="0">
                <a:ea typeface="新細明體" pitchFamily="18" charset="-120"/>
              </a:rPr>
              <a:t>and discrete (no gestures)</a:t>
            </a:r>
          </a:p>
          <a:p>
            <a:pPr lvl="1"/>
            <a:r>
              <a:rPr lang="en-US" altLang="zh-TW" sz="2600" dirty="0" smtClean="0">
                <a:ea typeface="新細明體" pitchFamily="18" charset="-120"/>
              </a:rPr>
              <a:t>Hard </a:t>
            </a:r>
            <a:r>
              <a:rPr lang="en-US" altLang="zh-TW" sz="2600" dirty="0">
                <a:ea typeface="新細明體" pitchFamily="18" charset="-120"/>
              </a:rPr>
              <a:t>to handle simultaneous input</a:t>
            </a:r>
          </a:p>
          <a:p>
            <a:pPr lvl="1"/>
            <a:r>
              <a:rPr lang="en-US" altLang="zh-TW" sz="2600" dirty="0" smtClean="0">
                <a:ea typeface="新細明體" pitchFamily="18" charset="-120"/>
              </a:rPr>
              <a:t>Pure </a:t>
            </a:r>
            <a:r>
              <a:rPr lang="en-US" altLang="zh-TW" sz="2600" dirty="0">
                <a:ea typeface="新細明體" pitchFamily="18" charset="-120"/>
              </a:rPr>
              <a:t>WIMP doesn</a:t>
            </a:r>
            <a:r>
              <a:rPr lang="en-US" altLang="zh-TW" sz="2600" dirty="0">
                <a:latin typeface="Times New Roman" pitchFamily="18" charset="0"/>
                <a:ea typeface="新細明體" pitchFamily="18" charset="-120"/>
              </a:rPr>
              <a:t>’</a:t>
            </a:r>
            <a:r>
              <a:rPr lang="en-US" altLang="zh-TW" sz="2600" dirty="0">
                <a:ea typeface="新細明體" pitchFamily="18" charset="-120"/>
              </a:rPr>
              <a:t>t use other senses: hearing, touch</a:t>
            </a:r>
            <a:r>
              <a:rPr lang="en-US" altLang="zh-TW" sz="2600" dirty="0">
                <a:latin typeface="Times New Roman" pitchFamily="18" charset="0"/>
                <a:ea typeface="新細明體" pitchFamily="18" charset="-120"/>
              </a:rPr>
              <a:t>…</a:t>
            </a:r>
            <a:endParaRPr lang="en-US" altLang="zh-TW" sz="2600" dirty="0">
              <a:ea typeface="新細明體" pitchFamily="18" charset="-120"/>
            </a:endParaRPr>
          </a:p>
          <a:p>
            <a:pPr lvl="1"/>
            <a:r>
              <a:rPr lang="en-US" altLang="zh-TW" sz="2600" dirty="0">
                <a:ea typeface="新細明體" pitchFamily="18" charset="-120"/>
              </a:rPr>
              <a:t>70% of our neurons in visual cortex, but try to communicate without speech, sound</a:t>
            </a:r>
            <a:r>
              <a:rPr lang="en-US" altLang="zh-TW" sz="2600" dirty="0">
                <a:latin typeface="Times New Roman" pitchFamily="18" charset="0"/>
                <a:ea typeface="新細明體" pitchFamily="18" charset="-120"/>
              </a:rPr>
              <a:t>…</a:t>
            </a:r>
            <a:endParaRPr lang="en-US" altLang="zh-TW" sz="2600" dirty="0">
              <a:ea typeface="新細明體" pitchFamily="18" charset="-120"/>
            </a:endParaRPr>
          </a:p>
          <a:p>
            <a:r>
              <a:rPr lang="en-US" altLang="zh-TW" sz="2600" dirty="0">
                <a:ea typeface="新細明體" pitchFamily="18" charset="-120"/>
              </a:rPr>
              <a:t>Does not support multiple, simultaneous users</a:t>
            </a:r>
          </a:p>
          <a:p>
            <a:r>
              <a:rPr lang="en-US" altLang="zh-TW" sz="2600" dirty="0">
                <a:ea typeface="新細明體" pitchFamily="18" charset="-120"/>
              </a:rPr>
              <a:t>Not usable in immersive VR</a:t>
            </a:r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WIMP 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1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52400" y="1085850"/>
            <a:ext cx="8991600" cy="3600450"/>
          </a:xfrm>
        </p:spPr>
        <p:txBody>
          <a:bodyPr>
            <a:normAutofit/>
          </a:bodyPr>
          <a:lstStyle/>
          <a:p>
            <a:pPr marL="468659" indent="-285750"/>
            <a:r>
              <a:rPr lang="en-US" altLang="zh-TW" sz="1800" dirty="0" smtClean="0">
                <a:ea typeface="新細明體" pitchFamily="18" charset="-120"/>
              </a:rPr>
              <a:t>Check </a:t>
            </a:r>
            <a:r>
              <a:rPr lang="en-US" altLang="zh-TW" sz="1800" dirty="0">
                <a:ea typeface="新細明體" pitchFamily="18" charset="-120"/>
              </a:rPr>
              <a:t>out </a:t>
            </a:r>
            <a:r>
              <a:rPr lang="en-US" altLang="zh-TW" sz="1800" dirty="0" smtClean="0">
                <a:ea typeface="新細明體" pitchFamily="18" charset="-120"/>
              </a:rPr>
              <a:t>newest research/courses </a:t>
            </a:r>
            <a:r>
              <a:rPr lang="en-US" altLang="zh-TW" sz="1800" dirty="0">
                <a:ea typeface="新細明體" pitchFamily="18" charset="-120"/>
              </a:rPr>
              <a:t>in the Brown CS </a:t>
            </a:r>
            <a:r>
              <a:rPr lang="en-US" altLang="zh-TW" sz="1800" dirty="0" smtClean="0">
                <a:ea typeface="新細明體" pitchFamily="18" charset="-120"/>
              </a:rPr>
              <a:t>Graphics Lab, renamed as Graphics, Visualization and Interaction Group</a:t>
            </a:r>
          </a:p>
          <a:p>
            <a:pPr marL="742950" lvl="1" indent="-285750"/>
            <a:r>
              <a:rPr lang="en-US" altLang="zh-TW" sz="1600" dirty="0">
                <a:ea typeface="新細明體" pitchFamily="18" charset="-120"/>
                <a:hlinkClick r:id="rId3"/>
              </a:rPr>
              <a:t>http://</a:t>
            </a:r>
            <a:r>
              <a:rPr lang="en-US" altLang="zh-TW" sz="1600" dirty="0" smtClean="0">
                <a:ea typeface="新細明體" pitchFamily="18" charset="-120"/>
                <a:hlinkClick r:id="rId3"/>
              </a:rPr>
              <a:t>graphics.cs.brown.edu/about.html</a:t>
            </a:r>
            <a:endParaRPr lang="en-US" altLang="zh-TW" sz="1800" dirty="0" smtClean="0">
              <a:ea typeface="新細明體" pitchFamily="18" charset="-120"/>
            </a:endParaRPr>
          </a:p>
          <a:p>
            <a:pPr marL="742950" lvl="1" indent="-285750"/>
            <a:r>
              <a:rPr lang="en-US" altLang="zh-TW" sz="1600" dirty="0" smtClean="0">
                <a:ea typeface="新細明體" pitchFamily="18" charset="-120"/>
              </a:rPr>
              <a:t>David Laidlaw’s Visualization Research Lab</a:t>
            </a:r>
          </a:p>
          <a:p>
            <a:pPr marL="1017242" lvl="2" indent="-285750"/>
            <a:r>
              <a:rPr lang="en-US" altLang="zh-TW" sz="1400" dirty="0">
                <a:ea typeface="新細明體" pitchFamily="18" charset="-120"/>
                <a:hlinkClick r:id="rId4"/>
              </a:rPr>
              <a:t>http://vis.cs.brown.edu/</a:t>
            </a:r>
            <a:endParaRPr lang="en-US" altLang="zh-TW" sz="1400" dirty="0" smtClean="0">
              <a:ea typeface="新細明體" pitchFamily="18" charset="-120"/>
            </a:endParaRPr>
          </a:p>
          <a:p>
            <a:pPr marL="1017242" lvl="2" indent="-285750"/>
            <a:r>
              <a:rPr lang="en-US" altLang="zh-TW" sz="1400" dirty="0" smtClean="0">
                <a:ea typeface="新細明體" pitchFamily="18" charset="-120"/>
              </a:rPr>
              <a:t>Virtual </a:t>
            </a:r>
            <a:r>
              <a:rPr lang="en-US" altLang="zh-TW" sz="1400" dirty="0">
                <a:ea typeface="新細明體" pitchFamily="18" charset="-120"/>
              </a:rPr>
              <a:t>Reality Design for Science (next </a:t>
            </a:r>
            <a:r>
              <a:rPr lang="en-US" altLang="zh-TW" sz="1400" dirty="0" smtClean="0">
                <a:ea typeface="新細明體" pitchFamily="18" charset="-120"/>
              </a:rPr>
              <a:t>fall)</a:t>
            </a:r>
          </a:p>
          <a:p>
            <a:pPr marL="1291533" lvl="3" indent="-285750"/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://cs.brown.edu/courses/cs137</a:t>
            </a:r>
            <a:r>
              <a:rPr lang="en-US" sz="1200" dirty="0" smtClean="0">
                <a:hlinkClick r:id="rId5"/>
              </a:rPr>
              <a:t>/</a:t>
            </a:r>
            <a:endParaRPr lang="en-US" sz="1200" dirty="0" smtClean="0"/>
          </a:p>
          <a:p>
            <a:pPr marL="742950" lvl="1" indent="-285750"/>
            <a:r>
              <a:rPr lang="en-US" altLang="zh-TW" dirty="0" smtClean="0">
                <a:ea typeface="新細明體" pitchFamily="18" charset="-120"/>
              </a:rPr>
              <a:t>James Hay’s vision and computational photography research</a:t>
            </a:r>
          </a:p>
          <a:p>
            <a:pPr marL="1017242" lvl="2" indent="-285750"/>
            <a:r>
              <a:rPr lang="en-US" altLang="zh-TW" dirty="0">
                <a:ea typeface="新細明體" pitchFamily="18" charset="-120"/>
                <a:hlinkClick r:id="rId6"/>
              </a:rPr>
              <a:t>http://www.cs.brown.edu/~hays</a:t>
            </a:r>
            <a:r>
              <a:rPr lang="en-US" altLang="zh-TW" dirty="0" smtClean="0">
                <a:ea typeface="新細明體" pitchFamily="18" charset="-120"/>
                <a:hlinkClick r:id="rId6"/>
              </a:rPr>
              <a:t>/</a:t>
            </a:r>
            <a:endParaRPr lang="en-US" altLang="zh-TW" dirty="0" smtClean="0">
              <a:ea typeface="新細明體" pitchFamily="18" charset="-120"/>
            </a:endParaRPr>
          </a:p>
          <a:p>
            <a:pPr marL="1291533" lvl="3" indent="-285750"/>
            <a:r>
              <a:rPr lang="en-US" altLang="zh-TW" dirty="0" smtClean="0">
                <a:ea typeface="新細明體" pitchFamily="18" charset="-120"/>
              </a:rPr>
              <a:t>See various course offerings in vision on Hay’s site, e.g., </a:t>
            </a:r>
            <a:r>
              <a:rPr lang="en-US" b="1" dirty="0"/>
              <a:t>CSCI2951-B Data-Driven Vision and Graphics</a:t>
            </a:r>
            <a:endParaRPr lang="en-US" altLang="zh-TW" dirty="0">
              <a:ea typeface="新細明體" pitchFamily="18" charset="-120"/>
            </a:endParaRPr>
          </a:p>
          <a:p>
            <a:pPr marL="742950" lvl="1" indent="-285750"/>
            <a:r>
              <a:rPr lang="en-US" altLang="zh-TW" sz="1600" dirty="0" smtClean="0">
                <a:ea typeface="新細明體" pitchFamily="18" charset="-120"/>
              </a:rPr>
              <a:t>Pen- and Touch-Computing</a:t>
            </a:r>
          </a:p>
          <a:p>
            <a:pPr marL="1017242" lvl="2" indent="-285750"/>
            <a:r>
              <a:rPr lang="en-US" altLang="zh-TW" sz="1200" dirty="0" smtClean="0">
                <a:ea typeface="新細明體" pitchFamily="18" charset="-120"/>
                <a:hlinkClick r:id="rId7"/>
              </a:rPr>
              <a:t>http</a:t>
            </a:r>
            <a:r>
              <a:rPr lang="en-US" altLang="zh-TW" sz="1200" dirty="0">
                <a:ea typeface="新細明體" pitchFamily="18" charset="-120"/>
                <a:hlinkClick r:id="rId7"/>
              </a:rPr>
              <a:t>://www.cs.brown.edu/research/ptc/research.html </a:t>
            </a:r>
            <a:endParaRPr lang="en-US" altLang="zh-TW" sz="1200" dirty="0" smtClean="0">
              <a:ea typeface="新細明體" pitchFamily="18" charset="-120"/>
            </a:endParaRPr>
          </a:p>
          <a:p>
            <a:pPr marL="1325909" lvl="2" indent="-228600">
              <a:buFont typeface="Wingdings" pitchFamily="2" charset="2"/>
              <a:buChar char="§"/>
            </a:pPr>
            <a:endParaRPr lang="en-US" altLang="zh-TW" sz="1400" dirty="0">
              <a:ea typeface="新細明體" pitchFamily="18" charset="-120"/>
            </a:endParaRP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 pitchFamily="18" charset="-120"/>
              </a:rPr>
              <a:t>Further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8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983723"/>
            <a:ext cx="4861560" cy="364998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WIMP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447800" y="4506638"/>
            <a:ext cx="7772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http://venturebeat.com/2012/12/03/mary-meeker-releases-stunning-data-on-the-state-of-the-internet/</a:t>
            </a:r>
          </a:p>
        </p:txBody>
      </p:sp>
    </p:spTree>
    <p:extLst>
      <p:ext uri="{BB962C8B-B14F-4D97-AF65-F5344CB8AC3E}">
        <p14:creationId xmlns:p14="http://schemas.microsoft.com/office/powerpoint/2010/main" val="25834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04800" y="1085850"/>
            <a:ext cx="8229600" cy="360045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Gestural </a:t>
            </a:r>
            <a:r>
              <a:rPr lang="en-US" sz="2400" dirty="0" smtClean="0"/>
              <a:t>interfaces </a:t>
            </a:r>
            <a:endParaRPr lang="en-US" sz="2400" dirty="0"/>
          </a:p>
          <a:p>
            <a:pPr lvl="1"/>
            <a:r>
              <a:rPr lang="en-US" sz="2000" dirty="0" smtClean="0"/>
              <a:t>Our Pen </a:t>
            </a:r>
            <a:r>
              <a:rPr lang="en-US" sz="2000" dirty="0"/>
              <a:t>and Touch Computing center </a:t>
            </a:r>
            <a:r>
              <a:rPr lang="en-US" sz="2000" dirty="0" smtClean="0"/>
              <a:t> </a:t>
            </a:r>
            <a:endParaRPr lang="en-US" sz="2000" dirty="0"/>
          </a:p>
          <a:p>
            <a:pPr lvl="2"/>
            <a:r>
              <a:rPr lang="en-US" sz="1800" dirty="0"/>
              <a:t>Music Notepad</a:t>
            </a:r>
          </a:p>
          <a:p>
            <a:pPr lvl="2"/>
            <a:r>
              <a:rPr lang="en-US" sz="1800" dirty="0" err="1" smtClean="0"/>
              <a:t>MathPad</a:t>
            </a:r>
            <a:endParaRPr lang="en-US" sz="1800" dirty="0"/>
          </a:p>
          <a:p>
            <a:pPr lvl="2"/>
            <a:r>
              <a:rPr lang="en-US" sz="1800" dirty="0" err="1"/>
              <a:t>ChemPad</a:t>
            </a:r>
            <a:endParaRPr lang="en-US" sz="1800" dirty="0"/>
          </a:p>
          <a:p>
            <a:pPr lvl="2"/>
            <a:r>
              <a:rPr lang="en-US" sz="1800" dirty="0" err="1" smtClean="0"/>
              <a:t>Lineogrammer</a:t>
            </a:r>
            <a:endParaRPr lang="en-US" sz="1800" dirty="0" smtClean="0"/>
          </a:p>
          <a:p>
            <a:pPr lvl="2"/>
            <a:r>
              <a:rPr lang="en-US" sz="1800" dirty="0" smtClean="0"/>
              <a:t>TAG (Touch Art Gallery)</a:t>
            </a:r>
          </a:p>
          <a:p>
            <a:pPr lvl="2"/>
            <a:r>
              <a:rPr lang="en-US" sz="1800" dirty="0" err="1" smtClean="0"/>
              <a:t>WorkTop</a:t>
            </a:r>
            <a:endParaRPr lang="en-US" sz="1800" dirty="0" smtClean="0"/>
          </a:p>
          <a:p>
            <a:pPr lvl="2"/>
            <a:endParaRPr lang="en-US" sz="2000" dirty="0"/>
          </a:p>
          <a:p>
            <a:r>
              <a:rPr lang="en-US" sz="2400" dirty="0" smtClean="0"/>
              <a:t>IVR (Immersive Virtual Reality)                                                                                            interfaces:  </a:t>
            </a:r>
            <a:r>
              <a:rPr lang="en-US" sz="2400" dirty="0" err="1" smtClean="0"/>
              <a:t>headtracked</a:t>
            </a:r>
            <a:r>
              <a:rPr lang="en-US" sz="2400" dirty="0" smtClean="0"/>
              <a:t> stereo</a:t>
            </a:r>
          </a:p>
          <a:p>
            <a:pPr lvl="1"/>
            <a:r>
              <a:rPr lang="en-US" sz="2200" dirty="0" err="1" smtClean="0"/>
              <a:t>VENLab</a:t>
            </a:r>
            <a:r>
              <a:rPr lang="en-US" sz="2200" dirty="0" smtClean="0"/>
              <a:t> (see slide 49)</a:t>
            </a:r>
          </a:p>
          <a:p>
            <a:pPr lvl="1"/>
            <a:r>
              <a:rPr lang="en-US" sz="2200" dirty="0" smtClean="0"/>
              <a:t>The Cave (see slide 50)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Post-WIMP </a:t>
            </a:r>
            <a:r>
              <a:rPr lang="en-US" dirty="0" smtClean="0"/>
              <a:t>interfaces (1/2)</a:t>
            </a:r>
            <a:endParaRPr lang="en-US" dirty="0"/>
          </a:p>
        </p:txBody>
      </p:sp>
      <p:pic>
        <p:nvPicPr>
          <p:cNvPr id="4" name="Picture 7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3"/>
          <a:stretch>
            <a:fillRect/>
          </a:stretch>
        </p:blipFill>
        <p:spPr bwMode="auto">
          <a:xfrm>
            <a:off x="6037698" y="133350"/>
            <a:ext cx="2344302" cy="1814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248400" y="2266950"/>
            <a:ext cx="2739173" cy="2386755"/>
            <a:chOff x="6659880" y="2822839"/>
            <a:chExt cx="2209800" cy="1827181"/>
          </a:xfrm>
        </p:grpSpPr>
        <p:sp>
          <p:nvSpPr>
            <p:cNvPr id="5" name="TextBox 10"/>
            <p:cNvSpPr txBox="1"/>
            <p:nvPr/>
          </p:nvSpPr>
          <p:spPr>
            <a:xfrm>
              <a:off x="6659880" y="4342243"/>
              <a:ext cx="220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 smtClean="0"/>
                <a:t>New Cave</a:t>
              </a:r>
              <a:endParaRPr lang="en-US" sz="1400" dirty="0"/>
            </a:p>
          </p:txBody>
        </p:sp>
        <p:pic>
          <p:nvPicPr>
            <p:cNvPr id="7" name="Picture 6" descr="new_cave_lit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373" y="2822839"/>
              <a:ext cx="2024814" cy="15194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0" y="2266950"/>
            <a:ext cx="2667000" cy="1995100"/>
            <a:chOff x="3665601" y="2800737"/>
            <a:chExt cx="2667000" cy="1995100"/>
          </a:xfrm>
        </p:grpSpPr>
        <p:sp>
          <p:nvSpPr>
            <p:cNvPr id="6" name="TextBox 11"/>
            <p:cNvSpPr txBox="1"/>
            <p:nvPr/>
          </p:nvSpPr>
          <p:spPr>
            <a:xfrm>
              <a:off x="3665601" y="4272617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 smtClean="0"/>
                <a:t>An emulation of the Martian surface on old Cave  </a:t>
              </a:r>
              <a:endParaRPr lang="en-US" sz="1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8402" y="2800737"/>
              <a:ext cx="2041398" cy="15310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80923" y="1103610"/>
            <a:ext cx="4989444" cy="3600450"/>
          </a:xfrm>
        </p:spPr>
        <p:txBody>
          <a:bodyPr>
            <a:normAutofit/>
          </a:bodyPr>
          <a:lstStyle/>
          <a:p>
            <a:r>
              <a:rPr lang="en-US" sz="1600" dirty="0" err="1"/>
              <a:t>Multitouch</a:t>
            </a:r>
            <a:endParaRPr lang="en-US" sz="1600" dirty="0"/>
          </a:p>
          <a:p>
            <a:pPr lvl="1"/>
            <a:r>
              <a:rPr lang="en-US" sz="1400" dirty="0"/>
              <a:t>Jeff Han’s Perceptive Pixel, </a:t>
            </a:r>
            <a:r>
              <a:rPr lang="en-US" sz="1400" dirty="0" err="1"/>
              <a:t>Inc</a:t>
            </a:r>
            <a:r>
              <a:rPr lang="en-US" sz="1400" dirty="0"/>
              <a:t> </a:t>
            </a:r>
            <a:r>
              <a:rPr lang="en-US" sz="1400" dirty="0" smtClean="0"/>
              <a:t>(see slide 33)</a:t>
            </a:r>
          </a:p>
          <a:p>
            <a:pPr lvl="1"/>
            <a:r>
              <a:rPr lang="en-US" sz="1400" dirty="0" smtClean="0"/>
              <a:t>Microsoft </a:t>
            </a:r>
            <a:r>
              <a:rPr lang="en-US" sz="1400" dirty="0"/>
              <a:t>Surfaces</a:t>
            </a:r>
          </a:p>
          <a:p>
            <a:pPr lvl="2"/>
            <a:r>
              <a:rPr lang="en-US" sz="1200" dirty="0"/>
              <a:t> The little one - Windows 8 tablet</a:t>
            </a:r>
          </a:p>
          <a:p>
            <a:pPr lvl="2"/>
            <a:r>
              <a:rPr lang="en-US" sz="1200" dirty="0"/>
              <a:t>The big one - Samsung </a:t>
            </a:r>
            <a:r>
              <a:rPr lang="en-US" sz="1200" dirty="0" smtClean="0"/>
              <a:t>SUR40</a:t>
            </a:r>
          </a:p>
          <a:p>
            <a:pPr lvl="1"/>
            <a:r>
              <a:rPr lang="en-US" sz="1400" dirty="0" smtClean="0"/>
              <a:t>Touch Art Gallery (TAG)</a:t>
            </a:r>
          </a:p>
          <a:p>
            <a:pPr lvl="2"/>
            <a:r>
              <a:rPr lang="en-US" sz="1200" dirty="0" smtClean="0"/>
              <a:t>Windows 8 app for viewing artwork</a:t>
            </a:r>
            <a:endParaRPr lang="en-US" sz="1200" dirty="0"/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Post-WIMP </a:t>
            </a:r>
            <a:r>
              <a:rPr lang="en-US" dirty="0" smtClean="0"/>
              <a:t>interfaces (2/2)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52374" y="3035454"/>
            <a:ext cx="2397919" cy="1770833"/>
            <a:chOff x="752374" y="3035454"/>
            <a:chExt cx="2397919" cy="177083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374" y="3035454"/>
              <a:ext cx="2397919" cy="154981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733959" y="4498510"/>
              <a:ext cx="415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PPI</a:t>
              </a:r>
              <a:endParaRPr lang="en-US" sz="1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715106" y="3001159"/>
            <a:ext cx="2361905" cy="1805128"/>
            <a:chOff x="6715106" y="3001159"/>
            <a:chExt cx="2361905" cy="1805128"/>
          </a:xfrm>
        </p:grpSpPr>
        <p:pic>
          <p:nvPicPr>
            <p:cNvPr id="12" name="Picture 26" descr="image48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106" y="3001159"/>
              <a:ext cx="2361905" cy="15706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239000" y="4498510"/>
              <a:ext cx="1358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Samsung SUR40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05200" y="3102420"/>
            <a:ext cx="2497780" cy="1696901"/>
            <a:chOff x="3505200" y="3102420"/>
            <a:chExt cx="2497780" cy="16969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3102420"/>
              <a:ext cx="2497780" cy="146305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04178" y="4491544"/>
              <a:ext cx="72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Surface</a:t>
              </a:r>
              <a:endParaRPr lang="en-US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54419" y="514350"/>
            <a:ext cx="3662059" cy="2365181"/>
            <a:chOff x="5354419" y="514350"/>
            <a:chExt cx="3662059" cy="2365181"/>
          </a:xfrm>
        </p:grpSpPr>
        <p:sp>
          <p:nvSpPr>
            <p:cNvPr id="10" name="TextBox 10"/>
            <p:cNvSpPr txBox="1"/>
            <p:nvPr/>
          </p:nvSpPr>
          <p:spPr>
            <a:xfrm>
              <a:off x="6134100" y="2571754"/>
              <a:ext cx="2209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 smtClean="0"/>
                <a:t>TAG</a:t>
              </a:r>
              <a:endParaRPr lang="en-US" sz="14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419" y="514350"/>
              <a:ext cx="3662059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9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23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UI"/>
        <a:ea typeface=""/>
        <a:cs typeface=""/>
      </a:majorFont>
      <a:minorFont>
        <a:latin typeface="Corbel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5725</TotalTime>
  <Words>4472</Words>
  <Application>Microsoft Office PowerPoint</Application>
  <PresentationFormat>On-screen Show (16:9)</PresentationFormat>
  <Paragraphs>757</Paragraphs>
  <Slides>60</Slides>
  <Notes>60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123theme</vt:lpstr>
      <vt:lpstr>Image</vt:lpstr>
      <vt:lpstr>User Interface II</vt:lpstr>
      <vt:lpstr>Post-WIMP UIs</vt:lpstr>
      <vt:lpstr>Outline</vt:lpstr>
      <vt:lpstr>WIMP Pros</vt:lpstr>
      <vt:lpstr>Impedance-matching Limitations of WIMP GUI</vt:lpstr>
      <vt:lpstr>WIMP Cons</vt:lpstr>
      <vt:lpstr>Post WIMP</vt:lpstr>
      <vt:lpstr>Post-WIMP interfaces (1/2)</vt:lpstr>
      <vt:lpstr>Post-WIMP interfaces (2/2)</vt:lpstr>
      <vt:lpstr>Post-WIMP World: Push and Pull</vt:lpstr>
      <vt:lpstr>WIMP GUI’s Will Be Augmented, Not Replaced</vt:lpstr>
      <vt:lpstr>Post-WIMP Characteristics</vt:lpstr>
      <vt:lpstr>Display and Interaction Devices</vt:lpstr>
      <vt:lpstr>Input Device Hardware (1/3)</vt:lpstr>
      <vt:lpstr>Input Device Hardware (2/3)</vt:lpstr>
      <vt:lpstr>Input Device Hardware (3/3)</vt:lpstr>
      <vt:lpstr>Traditional Input Devices (1/4)</vt:lpstr>
      <vt:lpstr>Traditional Input Devices (2/4)</vt:lpstr>
      <vt:lpstr>Traditional Input Devices (3/4)</vt:lpstr>
      <vt:lpstr>Traditional Input Devices (4/4)</vt:lpstr>
      <vt:lpstr>3D Input Devices (1/2)</vt:lpstr>
      <vt:lpstr>3D Input Devices (2/2)</vt:lpstr>
      <vt:lpstr>Less Popular 3D Input Devices</vt:lpstr>
      <vt:lpstr>Old 3D Input Devices</vt:lpstr>
      <vt:lpstr>Unsuccessful Old 3D Input Devices</vt:lpstr>
      <vt:lpstr>Products for specialized markets</vt:lpstr>
      <vt:lpstr>Some Current Input Device Research</vt:lpstr>
      <vt:lpstr>Touch Research History (Buxton http://billbuxton.com/SID10%2031-1.pdf)</vt:lpstr>
      <vt:lpstr>Major Touch Technologies Today:  finger(s) change state of digitizer</vt:lpstr>
      <vt:lpstr>Multitouch Example – iPhone </vt:lpstr>
      <vt:lpstr>Multipoint and Multitouch</vt:lpstr>
      <vt:lpstr>Bi-manual Operation</vt:lpstr>
      <vt:lpstr>Perceptive Pixel </vt:lpstr>
      <vt:lpstr> Surface and Tangible Computing</vt:lpstr>
      <vt:lpstr>Virtual Input Devices (1/8)</vt:lpstr>
      <vt:lpstr>Virtual Input Devices (2/8)</vt:lpstr>
      <vt:lpstr>Virtual Input Devices (3/8)</vt:lpstr>
      <vt:lpstr>Virtual Input Devices (4/8)</vt:lpstr>
      <vt:lpstr>Virtual Input Devices (5/8)</vt:lpstr>
      <vt:lpstr>Virtual Input Devices (6/8)</vt:lpstr>
      <vt:lpstr>Virtual Input Devices (7/8)</vt:lpstr>
      <vt:lpstr>Virtual Input Devices (8/8)</vt:lpstr>
      <vt:lpstr>Display Devices (1/7)</vt:lpstr>
      <vt:lpstr>Display Devices (2/7)</vt:lpstr>
      <vt:lpstr>Power Wall</vt:lpstr>
      <vt:lpstr>Display Devices (3/7)</vt:lpstr>
      <vt:lpstr>Display Devices (4/7)</vt:lpstr>
      <vt:lpstr>Display Devices (5/7)</vt:lpstr>
      <vt:lpstr>Display Devices (6/7)</vt:lpstr>
      <vt:lpstr>Brown’s New Cave – Being Designed (1/4)</vt:lpstr>
      <vt:lpstr>Display Devices (7/7)</vt:lpstr>
      <vt:lpstr>Augmented Reality(1/3)</vt:lpstr>
      <vt:lpstr>Augmented Reality (2/3)</vt:lpstr>
      <vt:lpstr>Augmented Reality (3/3)</vt:lpstr>
      <vt:lpstr>Sixth Sense – A Wearable User Interface</vt:lpstr>
      <vt:lpstr>Other Wearable User Interfaces</vt:lpstr>
      <vt:lpstr>Haptic Devices</vt:lpstr>
      <vt:lpstr>Other Output Devices</vt:lpstr>
      <vt:lpstr>Where are We Today?</vt:lpstr>
      <vt:lpstr>Further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Roger</dc:creator>
  <cp:lastModifiedBy>Alec</cp:lastModifiedBy>
  <cp:revision>283</cp:revision>
  <dcterms:created xsi:type="dcterms:W3CDTF">2010-12-01T19:07:32Z</dcterms:created>
  <dcterms:modified xsi:type="dcterms:W3CDTF">2012-12-11T14:38:07Z</dcterms:modified>
</cp:coreProperties>
</file>